
<file path=[Content_Types].xml><?xml version="1.0" encoding="utf-8"?>
<Types xmlns="http://schemas.openxmlformats.org/package/2006/content-types">
  <Default Extension="png" ContentType="image/png"/>
  <Default Extension="glb" ContentType="model/gltf.binary"/>
  <Default Extension="jpeg" ContentType="image/jpeg"/>
  <Default Extension="rels" ContentType="application/vnd.openxmlformats-package.relationships+xml"/>
  <Default Extension="xml" ContentType="application/xml"/>
  <Default Extension="png&amp;ehk=CyDObwa2AHJAMtQxXemmDw&amp;r=0&amp;pid=OfficeInsert" ContentType="image/png"/>
  <Default Extension="jpg&amp;ehk=h2RRuCAzHFqOlTyBOo97A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145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C8E75-FA42-4947-9EB1-CB834A9E0C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DB92FD9-CB8B-4947-A7C4-00B783009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A337399-A97D-4BAC-81E6-FE81D30FFC9A}"/>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CB6231CA-276D-4061-8F4F-397E92AD5C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CFBCB2-46BC-4C81-8F68-696EA4E89AEA}"/>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113258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38884-D178-4C32-A5F7-100166255FD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0D9A2C5-3137-4A5A-8796-85688CD5186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72BA73-AF46-4DF0-82A1-28DC91F39794}"/>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AC99EB9D-B10D-429C-8E08-27B0AA2069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8963E4-FC0D-4A57-8E0A-300405C1B276}"/>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51141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9B22A96-CBB6-4C2C-A032-1E08802392B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EF4DD7D-460F-4440-AF82-20861E96905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95A2C7-E62E-4D7C-B1B6-F1295E34A2DA}"/>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3A6513C8-1163-4CC6-AF5A-B8ACDF5B7A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ECBCC1-82DC-4ED2-B33E-134EE16A66C6}"/>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101333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1DD54-8597-40F2-9BBF-8E5FA8D367B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892A31-7DC2-44F1-B431-0ED003ABE77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48B89E-18FF-4AFE-9EF3-F205ED84DFC7}"/>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0498C6AE-B05D-479D-84A0-26E39A9B4B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86C593-5996-4ADA-B097-FE2CEDB96A9F}"/>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42179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5ADBF-1AC6-4221-B0CE-301CD47C08F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79576C6-327E-4736-BD82-710EA3CB7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8566F12-4709-465D-B87E-6CEA1C0D5B57}"/>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D02212C3-7DD1-42BD-BC8E-548BAAD6DE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6C90CC-1426-4E0F-8B65-003F8C5178B7}"/>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57328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704F9-EC05-4560-B12F-006BB4D017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BD69595-0415-4CB4-8636-AC280853A41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39E9EB-4500-4D0D-A34B-093316E1536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263F3BD-2A9E-4118-A37D-5C6EAEB78A69}"/>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6" name="Fußzeilenplatzhalter 5">
            <a:extLst>
              <a:ext uri="{FF2B5EF4-FFF2-40B4-BE49-F238E27FC236}">
                <a16:creationId xmlns:a16="http://schemas.microsoft.com/office/drawing/2014/main" id="{CBA4C5DA-09DC-43DC-9BB1-34F103C69E7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F7FF786-45C9-45C4-A64E-B87909DBB0BF}"/>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69342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F5E98-8A39-46D3-88BC-0111A67C6DE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EF8FA07-28CB-41D7-9E03-B07570A9D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860ACC-5BE8-409E-B31D-8B617C38113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40F1F25-D454-4EE3-B126-D49EA4A5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605AF96-EBB8-4411-80D2-174CF80A8C3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5D1B895-9EA8-4ED7-AD26-B5760D5F47D9}"/>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8" name="Fußzeilenplatzhalter 7">
            <a:extLst>
              <a:ext uri="{FF2B5EF4-FFF2-40B4-BE49-F238E27FC236}">
                <a16:creationId xmlns:a16="http://schemas.microsoft.com/office/drawing/2014/main" id="{E691BE96-AFBC-425A-BCDE-1CEE1BE77B3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7C37D95-839D-4615-9022-E0C3C7A209E9}"/>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106039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89CA8-CDDA-4018-9FD4-EE1DD14D2CC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8404BCE-96B2-4E26-B4A2-DC76DBD10386}"/>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4" name="Fußzeilenplatzhalter 3">
            <a:extLst>
              <a:ext uri="{FF2B5EF4-FFF2-40B4-BE49-F238E27FC236}">
                <a16:creationId xmlns:a16="http://schemas.microsoft.com/office/drawing/2014/main" id="{A3DD7E65-6AB5-4866-9A47-2E50D2C4E1F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AC091C6-87C5-4547-B159-00D3E48F6A85}"/>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7568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BBEECCA-8CFF-46FE-9360-8DC4F6E7C9CA}"/>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3" name="Fußzeilenplatzhalter 2">
            <a:extLst>
              <a:ext uri="{FF2B5EF4-FFF2-40B4-BE49-F238E27FC236}">
                <a16:creationId xmlns:a16="http://schemas.microsoft.com/office/drawing/2014/main" id="{5668A308-A8C9-4C43-ABF6-AF5404D0515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D386F21-FAB6-4487-AF26-88A110E4F6DF}"/>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302348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79E59-FE1E-4FBB-AD45-7C01738B85C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DE4C8D3-6351-4F08-AE81-A8C687346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A1C7AC8-6D10-4455-9790-BEC2FE04F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E9891B-764E-4D2A-B193-75F9D7016387}"/>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6" name="Fußzeilenplatzhalter 5">
            <a:extLst>
              <a:ext uri="{FF2B5EF4-FFF2-40B4-BE49-F238E27FC236}">
                <a16:creationId xmlns:a16="http://schemas.microsoft.com/office/drawing/2014/main" id="{CD5BBA2C-2E79-41D1-8F39-BD9DABB0D52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F6D481C-1588-47FB-83EC-940C8F6F8242}"/>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403754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2AE9A-5187-4F81-AB6D-04D321EC6EE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7BB1C81-6606-4635-A9D2-08611A089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1DBF4D1-C5BC-43A5-B495-9F5778397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AF307A-65D8-401D-93A7-DE4E576CC509}"/>
              </a:ext>
            </a:extLst>
          </p:cNvPr>
          <p:cNvSpPr>
            <a:spLocks noGrp="1"/>
          </p:cNvSpPr>
          <p:nvPr>
            <p:ph type="dt" sz="half" idx="10"/>
          </p:nvPr>
        </p:nvSpPr>
        <p:spPr/>
        <p:txBody>
          <a:bodyPr/>
          <a:lstStyle/>
          <a:p>
            <a:fld id="{CF31032F-4867-4170-AAB8-3C172C6F7A3E}" type="datetimeFigureOut">
              <a:rPr lang="de-DE" smtClean="0"/>
              <a:t>11.10.2017</a:t>
            </a:fld>
            <a:endParaRPr lang="de-DE"/>
          </a:p>
        </p:txBody>
      </p:sp>
      <p:sp>
        <p:nvSpPr>
          <p:cNvPr id="6" name="Fußzeilenplatzhalter 5">
            <a:extLst>
              <a:ext uri="{FF2B5EF4-FFF2-40B4-BE49-F238E27FC236}">
                <a16:creationId xmlns:a16="http://schemas.microsoft.com/office/drawing/2014/main" id="{9F7E99D1-3BDC-4ED1-8C2C-5DA8EA3E08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168FB6E-AE3D-4465-B027-BEA5578A3CDF}"/>
              </a:ext>
            </a:extLst>
          </p:cNvPr>
          <p:cNvSpPr>
            <a:spLocks noGrp="1"/>
          </p:cNvSpPr>
          <p:nvPr>
            <p:ph type="sldNum" sz="quarter" idx="12"/>
          </p:nvPr>
        </p:nvSpPr>
        <p:spPr/>
        <p:txBody>
          <a:bodyPr/>
          <a:lstStyle/>
          <a:p>
            <a:fld id="{EF91DAB4-74AA-4E11-B958-96B79EE14994}" type="slidenum">
              <a:rPr lang="de-DE" smtClean="0"/>
              <a:t>‹Nr.›</a:t>
            </a:fld>
            <a:endParaRPr lang="de-DE"/>
          </a:p>
        </p:txBody>
      </p:sp>
    </p:spTree>
    <p:extLst>
      <p:ext uri="{BB962C8B-B14F-4D97-AF65-F5344CB8AC3E}">
        <p14:creationId xmlns:p14="http://schemas.microsoft.com/office/powerpoint/2010/main" val="80399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3BC457-2643-4592-A584-DA0A55A8C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8ABB18-00FE-45A6-86DF-E2A580108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19640C-7B7A-4BF4-B342-15288C45C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032F-4867-4170-AAB8-3C172C6F7A3E}" type="datetimeFigureOut">
              <a:rPr lang="de-DE" smtClean="0"/>
              <a:t>11.10.2017</a:t>
            </a:fld>
            <a:endParaRPr lang="de-DE"/>
          </a:p>
        </p:txBody>
      </p:sp>
      <p:sp>
        <p:nvSpPr>
          <p:cNvPr id="5" name="Fußzeilenplatzhalter 4">
            <a:extLst>
              <a:ext uri="{FF2B5EF4-FFF2-40B4-BE49-F238E27FC236}">
                <a16:creationId xmlns:a16="http://schemas.microsoft.com/office/drawing/2014/main" id="{8C7C7003-AE7F-473A-9E2D-4118DDD69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90274F7-E617-4FFB-9A95-9048C5B9D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1DAB4-74AA-4E11-B958-96B79EE14994}" type="slidenum">
              <a:rPr lang="de-DE" smtClean="0"/>
              <a:t>‹Nr.›</a:t>
            </a:fld>
            <a:endParaRPr lang="de-DE"/>
          </a:p>
        </p:txBody>
      </p:sp>
    </p:spTree>
    <p:extLst>
      <p:ext uri="{BB962C8B-B14F-4D97-AF65-F5344CB8AC3E}">
        <p14:creationId xmlns:p14="http://schemas.microsoft.com/office/powerpoint/2010/main" val="55478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riowiki.com/Barrel" TargetMode="External"/><Relationship Id="rId2" Type="http://schemas.openxmlformats.org/officeDocument/2006/relationships/image" Target="../media/image1.png&amp;ehk=CyDObwa2AHJAMtQxXemmDw&amp;r=0&amp;pid=OfficeInsert"/><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ingiverse.com/thing:31622" TargetMode="External"/><Relationship Id="rId2" Type="http://schemas.openxmlformats.org/officeDocument/2006/relationships/image" Target="../media/image2.jpg&amp;ehk=h2RRuCAzHFqOlTyBOo97AA&amp;r=0&amp;pid=OfficeInsert"/><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remix3d.com/details/G009SX0LVKXC" TargetMode="External"/><Relationship Id="rId4" Type="http://schemas.microsoft.com/office/2017/06/relationships/model3d" Target="../media/model3d1.glb"/></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hingiverse.com/thing:31622" TargetMode="External"/><Relationship Id="rId2" Type="http://schemas.openxmlformats.org/officeDocument/2006/relationships/image" Target="../media/image2.jpg&amp;ehk=h2RRuCAzHFqOlTyBOo97AA&amp;r=0&amp;pid=OfficeInsert"/><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remix3d.com/details/G009SXQ8ZKMK" TargetMode="External"/><Relationship Id="rId4" Type="http://schemas.microsoft.com/office/2017/06/relationships/model3d" Target="../media/model3d2.glb"/></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3FFDE-8857-4A1C-BB6C-11393389EF7B}"/>
              </a:ext>
            </a:extLst>
          </p:cNvPr>
          <p:cNvSpPr>
            <a:spLocks noGrp="1"/>
          </p:cNvSpPr>
          <p:nvPr>
            <p:ph type="ctrTitle"/>
          </p:nvPr>
        </p:nvSpPr>
        <p:spPr/>
        <p:txBody>
          <a:bodyPr/>
          <a:lstStyle/>
          <a:p>
            <a:r>
              <a:rPr lang="de-DE" dirty="0"/>
              <a:t>Psychoedukation</a:t>
            </a:r>
          </a:p>
        </p:txBody>
      </p:sp>
      <p:sp>
        <p:nvSpPr>
          <p:cNvPr id="3" name="Untertitel 2">
            <a:extLst>
              <a:ext uri="{FF2B5EF4-FFF2-40B4-BE49-F238E27FC236}">
                <a16:creationId xmlns:a16="http://schemas.microsoft.com/office/drawing/2014/main" id="{3620C45D-5C85-42BD-B76F-EB43B816EBC1}"/>
              </a:ext>
            </a:extLst>
          </p:cNvPr>
          <p:cNvSpPr>
            <a:spLocks noGrp="1"/>
          </p:cNvSpPr>
          <p:nvPr>
            <p:ph type="subTitle" idx="1"/>
          </p:nvPr>
        </p:nvSpPr>
        <p:spPr/>
        <p:txBody>
          <a:bodyPr/>
          <a:lstStyle/>
          <a:p>
            <a:r>
              <a:rPr lang="de-DE" dirty="0"/>
              <a:t>Nach </a:t>
            </a:r>
            <a:r>
              <a:rPr lang="de-DE" dirty="0" err="1"/>
              <a:t>Ganselmeyer</a:t>
            </a:r>
            <a:endParaRPr lang="de-DE" dirty="0"/>
          </a:p>
          <a:p>
            <a:r>
              <a:rPr lang="de-DE" dirty="0"/>
              <a:t>Von Alexander Voigts</a:t>
            </a:r>
          </a:p>
        </p:txBody>
      </p:sp>
    </p:spTree>
    <p:extLst>
      <p:ext uri="{BB962C8B-B14F-4D97-AF65-F5344CB8AC3E}">
        <p14:creationId xmlns:p14="http://schemas.microsoft.com/office/powerpoint/2010/main" val="28655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0596C-D578-44C5-BFD2-16A5EAD396A2}"/>
              </a:ext>
            </a:extLst>
          </p:cNvPr>
          <p:cNvSpPr>
            <a:spLocks noGrp="1"/>
          </p:cNvSpPr>
          <p:nvPr>
            <p:ph type="ctrTitle"/>
          </p:nvPr>
        </p:nvSpPr>
        <p:spPr/>
        <p:txBody>
          <a:bodyPr>
            <a:normAutofit/>
          </a:bodyPr>
          <a:lstStyle/>
          <a:p>
            <a:r>
              <a:rPr lang="de-DE" dirty="0"/>
              <a:t>Das </a:t>
            </a:r>
            <a:r>
              <a:rPr lang="de-DE" dirty="0" err="1"/>
              <a:t>Vulnerabilitäts</a:t>
            </a:r>
            <a:r>
              <a:rPr lang="de-DE" dirty="0"/>
              <a:t> – Stress – Modell</a:t>
            </a:r>
          </a:p>
        </p:txBody>
      </p:sp>
      <p:sp>
        <p:nvSpPr>
          <p:cNvPr id="3" name="Untertitel 2">
            <a:extLst>
              <a:ext uri="{FF2B5EF4-FFF2-40B4-BE49-F238E27FC236}">
                <a16:creationId xmlns:a16="http://schemas.microsoft.com/office/drawing/2014/main" id="{B48B642E-D178-4135-BE49-909379E8002D}"/>
              </a:ext>
            </a:extLst>
          </p:cNvPr>
          <p:cNvSpPr>
            <a:spLocks noGrp="1"/>
          </p:cNvSpPr>
          <p:nvPr>
            <p:ph type="subTitle" idx="1"/>
          </p:nvPr>
        </p:nvSpPr>
        <p:spPr/>
        <p:txBody>
          <a:bodyPr/>
          <a:lstStyle/>
          <a:p>
            <a:r>
              <a:rPr lang="de-DE" dirty="0"/>
              <a:t>Bei Psychosen aus dem schizophrenen Formenkreis</a:t>
            </a:r>
          </a:p>
        </p:txBody>
      </p:sp>
    </p:spTree>
    <p:extLst>
      <p:ext uri="{BB962C8B-B14F-4D97-AF65-F5344CB8AC3E}">
        <p14:creationId xmlns:p14="http://schemas.microsoft.com/office/powerpoint/2010/main" val="4210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B46EB-0B84-4B7A-B485-AB91E6544065}"/>
              </a:ext>
            </a:extLst>
          </p:cNvPr>
          <p:cNvSpPr>
            <a:spLocks noGrp="1"/>
          </p:cNvSpPr>
          <p:nvPr>
            <p:ph type="title"/>
          </p:nvPr>
        </p:nvSpPr>
        <p:spPr/>
        <p:txBody>
          <a:bodyPr/>
          <a:lstStyle/>
          <a:p>
            <a:r>
              <a:rPr lang="de-DE" dirty="0"/>
              <a:t>Grundsätzliche Vorbemerkungen</a:t>
            </a:r>
          </a:p>
        </p:txBody>
      </p:sp>
      <p:sp>
        <p:nvSpPr>
          <p:cNvPr id="3" name="Inhaltsplatzhalter 2">
            <a:extLst>
              <a:ext uri="{FF2B5EF4-FFF2-40B4-BE49-F238E27FC236}">
                <a16:creationId xmlns:a16="http://schemas.microsoft.com/office/drawing/2014/main" id="{229ADE74-A45E-4EEF-895F-E869515B1AD7}"/>
              </a:ext>
            </a:extLst>
          </p:cNvPr>
          <p:cNvSpPr>
            <a:spLocks noGrp="1"/>
          </p:cNvSpPr>
          <p:nvPr>
            <p:ph idx="1"/>
          </p:nvPr>
        </p:nvSpPr>
        <p:spPr/>
        <p:txBody>
          <a:bodyPr/>
          <a:lstStyle/>
          <a:p>
            <a:pPr marL="0" indent="0">
              <a:buNone/>
            </a:pPr>
            <a:r>
              <a:rPr lang="de-DE" dirty="0"/>
              <a:t>Jeder hat seine eigene Lebens – und Entwicklungsgeschichte. Mit Erreichen des 20. Lebensjahrs ist unsere Hirnreife weitgehend abgeschlossen; weitere Entwicklungsschritte gehen dann wesentlich langsamer.</a:t>
            </a:r>
          </a:p>
          <a:p>
            <a:pPr marL="0" indent="0">
              <a:buNone/>
            </a:pPr>
            <a:endParaRPr lang="de-DE" dirty="0"/>
          </a:p>
        </p:txBody>
      </p:sp>
    </p:spTree>
    <p:extLst>
      <p:ext uri="{BB962C8B-B14F-4D97-AF65-F5344CB8AC3E}">
        <p14:creationId xmlns:p14="http://schemas.microsoft.com/office/powerpoint/2010/main" val="28105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6A6EB-14C4-4992-9FAB-4365ECB01884}"/>
              </a:ext>
            </a:extLst>
          </p:cNvPr>
          <p:cNvSpPr>
            <a:spLocks noGrp="1"/>
          </p:cNvSpPr>
          <p:nvPr>
            <p:ph type="title"/>
          </p:nvPr>
        </p:nvSpPr>
        <p:spPr/>
        <p:txBody>
          <a:bodyPr/>
          <a:lstStyle/>
          <a:p>
            <a:r>
              <a:rPr lang="de-DE" dirty="0"/>
              <a:t>Folgende Faktoren prägen den Reifungsprozess unseres Gehirnes</a:t>
            </a:r>
          </a:p>
        </p:txBody>
      </p:sp>
      <p:sp>
        <p:nvSpPr>
          <p:cNvPr id="3" name="Inhaltsplatzhalter 2">
            <a:extLst>
              <a:ext uri="{FF2B5EF4-FFF2-40B4-BE49-F238E27FC236}">
                <a16:creationId xmlns:a16="http://schemas.microsoft.com/office/drawing/2014/main" id="{A9E69D31-4E71-4642-8603-6F0B0DB6D24C}"/>
              </a:ext>
            </a:extLst>
          </p:cNvPr>
          <p:cNvSpPr>
            <a:spLocks noGrp="1"/>
          </p:cNvSpPr>
          <p:nvPr>
            <p:ph idx="1"/>
          </p:nvPr>
        </p:nvSpPr>
        <p:spPr/>
        <p:txBody>
          <a:bodyPr>
            <a:normAutofit lnSpcReduction="10000"/>
          </a:bodyPr>
          <a:lstStyle/>
          <a:p>
            <a:r>
              <a:rPr lang="de-DE" dirty="0"/>
              <a:t>Unsere genetische Veranlagung</a:t>
            </a:r>
          </a:p>
          <a:p>
            <a:r>
              <a:rPr lang="de-DE" dirty="0"/>
              <a:t>Eventuelle körperliche Belastungen wie Infektion der Mutter während der Schwangerschaft</a:t>
            </a:r>
          </a:p>
          <a:p>
            <a:r>
              <a:rPr lang="de-DE" dirty="0"/>
              <a:t>Hirnerkrankungen in der frühen Kindheit</a:t>
            </a:r>
          </a:p>
          <a:p>
            <a:r>
              <a:rPr lang="de-DE" dirty="0"/>
              <a:t>Stresserlebnisse während der frühen Kindheit</a:t>
            </a:r>
          </a:p>
          <a:p>
            <a:pPr marL="0" indent="0">
              <a:buNone/>
            </a:pPr>
            <a:r>
              <a:rPr lang="de-DE" dirty="0"/>
              <a:t>Manche Menschen gehen trotz Stress in der frühen Kindheit voller Energie und Optimismus in das Leben, andere wirken trotz behüteter Verhältnisse sehr  unsicher und anfällig. Hierfür ist eben das Zusammenspiel von genetischen, körperlichen und lebensgeschichtlichen Faktoren entscheidend</a:t>
            </a:r>
          </a:p>
        </p:txBody>
      </p:sp>
    </p:spTree>
    <p:extLst>
      <p:ext uri="{BB962C8B-B14F-4D97-AF65-F5344CB8AC3E}">
        <p14:creationId xmlns:p14="http://schemas.microsoft.com/office/powerpoint/2010/main" val="8352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2BD32-0E50-42BE-ADFD-863091D0C861}"/>
              </a:ext>
            </a:extLst>
          </p:cNvPr>
          <p:cNvSpPr>
            <a:spLocks noGrp="1"/>
          </p:cNvSpPr>
          <p:nvPr>
            <p:ph type="title"/>
          </p:nvPr>
        </p:nvSpPr>
        <p:spPr/>
        <p:txBody>
          <a:bodyPr/>
          <a:lstStyle/>
          <a:p>
            <a:r>
              <a:rPr lang="de-DE" dirty="0"/>
              <a:t>Fassmodell</a:t>
            </a:r>
          </a:p>
        </p:txBody>
      </p:sp>
      <p:sp>
        <p:nvSpPr>
          <p:cNvPr id="3" name="Inhaltsplatzhalter 2">
            <a:extLst>
              <a:ext uri="{FF2B5EF4-FFF2-40B4-BE49-F238E27FC236}">
                <a16:creationId xmlns:a16="http://schemas.microsoft.com/office/drawing/2014/main" id="{93093A58-203A-401B-8ECA-D3F1E1B55906}"/>
              </a:ext>
            </a:extLst>
          </p:cNvPr>
          <p:cNvSpPr>
            <a:spLocks noGrp="1"/>
          </p:cNvSpPr>
          <p:nvPr>
            <p:ph idx="1"/>
          </p:nvPr>
        </p:nvSpPr>
        <p:spPr/>
        <p:txBody>
          <a:bodyPr/>
          <a:lstStyle/>
          <a:p>
            <a:r>
              <a:rPr lang="de-DE" b="1" dirty="0"/>
              <a:t>Fassboden ganz unten</a:t>
            </a:r>
            <a:r>
              <a:rPr lang="de-DE" dirty="0"/>
              <a:t>: Belastbare Menschen, denen nichts zu viel wird, die Stress ertragen können („Nerven wie Drahtseile“)</a:t>
            </a:r>
          </a:p>
          <a:p>
            <a:r>
              <a:rPr lang="de-DE" b="1" dirty="0"/>
              <a:t>Fassboden etwas angehoben:</a:t>
            </a:r>
            <a:r>
              <a:rPr lang="de-DE" dirty="0"/>
              <a:t> Kommen ganz gut durchs Leben, bei Stress leichtes Unwohlsein, Abgeschlagenheit, brauchen dann mehr </a:t>
            </a:r>
            <a:r>
              <a:rPr lang="de-DE" dirty="0" err="1"/>
              <a:t>Erhohlung</a:t>
            </a:r>
            <a:r>
              <a:rPr lang="de-DE" dirty="0"/>
              <a:t> , Spannungskopfschmerzen, werden aber nicht krank </a:t>
            </a:r>
          </a:p>
          <a:p>
            <a:r>
              <a:rPr lang="de-DE" b="1" dirty="0"/>
              <a:t>Fassboden</a:t>
            </a:r>
            <a:r>
              <a:rPr lang="de-DE" dirty="0"/>
              <a:t>, </a:t>
            </a:r>
            <a:r>
              <a:rPr lang="de-DE" b="1" dirty="0"/>
              <a:t>sehr weit oben:</a:t>
            </a:r>
            <a:r>
              <a:rPr lang="de-DE" dirty="0"/>
              <a:t> wenig belastbar, fühlen sich leicht überfordert, bei zu viel Stress Gefahr der Erkrankung an einer Psychose</a:t>
            </a:r>
            <a:endParaRPr lang="de-DE" b="1" dirty="0"/>
          </a:p>
          <a:p>
            <a:endParaRPr lang="de-DE" dirty="0"/>
          </a:p>
          <a:p>
            <a:endParaRPr lang="de-DE" dirty="0"/>
          </a:p>
        </p:txBody>
      </p:sp>
      <p:pic>
        <p:nvPicPr>
          <p:cNvPr id="8" name="Grafik 7">
            <a:extLst>
              <a:ext uri="{FF2B5EF4-FFF2-40B4-BE49-F238E27FC236}">
                <a16:creationId xmlns:a16="http://schemas.microsoft.com/office/drawing/2014/main" id="{ED54C7B5-AA7B-43F0-A5D1-272F1F4B3E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46581" y="3867150"/>
            <a:ext cx="727125" cy="871469"/>
          </a:xfrm>
          <a:prstGeom prst="rect">
            <a:avLst/>
          </a:prstGeom>
        </p:spPr>
      </p:pic>
      <p:pic>
        <p:nvPicPr>
          <p:cNvPr id="9" name="Grafik 8">
            <a:extLst>
              <a:ext uri="{FF2B5EF4-FFF2-40B4-BE49-F238E27FC236}">
                <a16:creationId xmlns:a16="http://schemas.microsoft.com/office/drawing/2014/main" id="{29B7FAE7-E8AC-4932-807E-A382AC6DC2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46581" y="2723169"/>
            <a:ext cx="727125" cy="871469"/>
          </a:xfrm>
          <a:prstGeom prst="rect">
            <a:avLst/>
          </a:prstGeom>
        </p:spPr>
      </p:pic>
      <p:pic>
        <p:nvPicPr>
          <p:cNvPr id="10" name="Grafik 9">
            <a:extLst>
              <a:ext uri="{FF2B5EF4-FFF2-40B4-BE49-F238E27FC236}">
                <a16:creationId xmlns:a16="http://schemas.microsoft.com/office/drawing/2014/main" id="{8F4FB800-271A-43C5-9A89-35EDF44A0D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46580" y="1751466"/>
            <a:ext cx="727125" cy="871469"/>
          </a:xfrm>
          <a:prstGeom prst="rect">
            <a:avLst/>
          </a:prstGeom>
        </p:spPr>
      </p:pic>
      <p:sp>
        <p:nvSpPr>
          <p:cNvPr id="11" name="Rechteck 10">
            <a:extLst>
              <a:ext uri="{FF2B5EF4-FFF2-40B4-BE49-F238E27FC236}">
                <a16:creationId xmlns:a16="http://schemas.microsoft.com/office/drawing/2014/main" id="{1A005BF1-13E9-4E27-80C9-83026332435B}"/>
              </a:ext>
            </a:extLst>
          </p:cNvPr>
          <p:cNvSpPr/>
          <p:nvPr/>
        </p:nvSpPr>
        <p:spPr>
          <a:xfrm>
            <a:off x="11146580" y="2457450"/>
            <a:ext cx="727125" cy="165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03405EE-7A12-4F64-881E-AEE9ABD8C8F2}"/>
              </a:ext>
            </a:extLst>
          </p:cNvPr>
          <p:cNvSpPr/>
          <p:nvPr/>
        </p:nvSpPr>
        <p:spPr>
          <a:xfrm>
            <a:off x="11146580" y="3198359"/>
            <a:ext cx="727125" cy="396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F6FEA386-4B2F-43EC-B4C1-83EFD4895BB4}"/>
              </a:ext>
            </a:extLst>
          </p:cNvPr>
          <p:cNvSpPr/>
          <p:nvPr/>
        </p:nvSpPr>
        <p:spPr>
          <a:xfrm>
            <a:off x="11146580" y="4130606"/>
            <a:ext cx="727125" cy="59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7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13CD2-E0F2-4075-9F3B-39C8B7B3F119}"/>
              </a:ext>
            </a:extLst>
          </p:cNvPr>
          <p:cNvSpPr>
            <a:spLocks noGrp="1"/>
          </p:cNvSpPr>
          <p:nvPr>
            <p:ph type="title"/>
          </p:nvPr>
        </p:nvSpPr>
        <p:spPr/>
        <p:txBody>
          <a:bodyPr/>
          <a:lstStyle/>
          <a:p>
            <a:r>
              <a:rPr lang="de-DE" dirty="0"/>
              <a:t>Überlaufschutz</a:t>
            </a:r>
          </a:p>
        </p:txBody>
      </p:sp>
      <p:pic>
        <p:nvPicPr>
          <p:cNvPr id="5" name="Inhaltsplatzhalter 4">
            <a:extLst>
              <a:ext uri="{FF2B5EF4-FFF2-40B4-BE49-F238E27FC236}">
                <a16:creationId xmlns:a16="http://schemas.microsoft.com/office/drawing/2014/main" id="{F30C506B-05EC-40FC-A8EB-391DD70DCF3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5192" y="3328988"/>
            <a:ext cx="4350808" cy="3263106"/>
          </a:xfrm>
        </p:spPr>
      </p:pic>
      <p:sp>
        <p:nvSpPr>
          <p:cNvPr id="6" name="Textfeld 5">
            <a:extLst>
              <a:ext uri="{FF2B5EF4-FFF2-40B4-BE49-F238E27FC236}">
                <a16:creationId xmlns:a16="http://schemas.microsoft.com/office/drawing/2014/main" id="{E7487C41-02DA-40A3-97AF-C39A5DB8CE3B}"/>
              </a:ext>
            </a:extLst>
          </p:cNvPr>
          <p:cNvSpPr txBox="1"/>
          <p:nvPr/>
        </p:nvSpPr>
        <p:spPr>
          <a:xfrm>
            <a:off x="1339850" y="5357241"/>
            <a:ext cx="3403600" cy="230832"/>
          </a:xfrm>
          <a:prstGeom prst="rect">
            <a:avLst/>
          </a:prstGeom>
          <a:noFill/>
        </p:spPr>
        <p:txBody>
          <a:bodyPr wrap="square" rtlCol="0">
            <a:spAutoFit/>
          </a:bodyPr>
          <a:lstStyle/>
          <a:p>
            <a:r>
              <a:rPr lang="de-DE" sz="900" dirty="0"/>
              <a:t>"</a:t>
            </a:r>
          </a:p>
        </p:txBody>
      </p:sp>
      <mc:AlternateContent xmlns:mc="http://schemas.openxmlformats.org/markup-compatibility/2006">
        <mc:Choice xmlns:am3d="http://schemas.microsoft.com/office/drawing/2017/model3d" Requires="am3d">
          <p:graphicFrame>
            <p:nvGraphicFramePr>
              <p:cNvPr id="7" name="3D-Modell 6" descr="Fasswanne">
                <a:extLst>
                  <a:ext uri="{FF2B5EF4-FFF2-40B4-BE49-F238E27FC236}">
                    <a16:creationId xmlns:a16="http://schemas.microsoft.com/office/drawing/2014/main" id="{D6649CC8-879B-4BCC-9BE1-D5E88FB842EC}"/>
                  </a:ext>
                </a:extLst>
              </p:cNvPr>
              <p:cNvGraphicFramePr>
                <a:graphicFrameLocks noChangeAspect="1"/>
              </p:cNvGraphicFramePr>
              <p:nvPr>
                <p:extLst>
                  <p:ext uri="{D42A27DB-BD31-4B8C-83A1-F6EECF244321}">
                    <p14:modId xmlns:p14="http://schemas.microsoft.com/office/powerpoint/2010/main" val="443587296"/>
                  </p:ext>
                </p:extLst>
              </p:nvPr>
            </p:nvGraphicFramePr>
            <p:xfrm>
              <a:off x="1745192" y="1959019"/>
              <a:ext cx="4484553" cy="2303142"/>
            </p:xfrm>
            <a:graphic>
              <a:graphicData uri="http://schemas.microsoft.com/office/drawing/2017/model3d">
                <am3d:model3d r:embed="rId4">
                  <am3d:spPr>
                    <a:xfrm>
                      <a:off x="0" y="0"/>
                      <a:ext cx="4484553" cy="2303142"/>
                    </a:xfrm>
                    <a:prstGeom prst="rect">
                      <a:avLst/>
                    </a:prstGeom>
                  </am3d:spPr>
                  <am3d:camera>
                    <am3d:pos x="0" y="0" z="70146559"/>
                    <am3d:up dx="0" dy="36000000" dz="0"/>
                    <am3d:lookAt x="0" y="0" z="0"/>
                    <am3d:perspective fov="2700000"/>
                  </am3d:camera>
                  <am3d:trans>
                    <am3d:meterPerModelUnit n="520252" d="1000000"/>
                    <am3d:preTrans dx="0" dy="-9126372" dz="0"/>
                    <am3d:scale>
                      <am3d:sx n="1000000" d="1000000"/>
                      <am3d:sy n="1000000" d="1000000"/>
                      <am3d:sz n="1000000" d="1000000"/>
                    </am3d:scale>
                    <am3d:rot/>
                    <am3d:postTrans dx="0" dy="0" dz="0"/>
                  </am3d:trans>
                  <am3d:attrSrcUrl r:id="rId5"/>
                  <am3d:raster rName="Office3DRenderer" rVer="16.0.8326">
                    <am3d:blip r:embed="rId6"/>
                  </am3d:raster>
                  <am3d:objViewport viewportSz="54186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Modell 6" descr="Fasswanne">
                <a:extLst>
                  <a:ext uri="{FF2B5EF4-FFF2-40B4-BE49-F238E27FC236}">
                    <a16:creationId xmlns:a16="http://schemas.microsoft.com/office/drawing/2014/main" id="{D6649CC8-879B-4BCC-9BE1-D5E88FB842EC}"/>
                  </a:ext>
                </a:extLst>
              </p:cNvPr>
              <p:cNvPicPr>
                <a:picLocks noGrp="1" noRot="1" noChangeAspect="1" noMove="1" noResize="1" noEditPoints="1" noAdjustHandles="1" noChangeArrowheads="1" noChangeShapeType="1" noCrop="1"/>
              </p:cNvPicPr>
              <p:nvPr/>
            </p:nvPicPr>
            <p:blipFill>
              <a:blip r:embed="rId6"/>
              <a:stretch>
                <a:fillRect/>
              </a:stretch>
            </p:blipFill>
            <p:spPr>
              <a:xfrm>
                <a:off x="1745192" y="1959019"/>
                <a:ext cx="4484553" cy="2303142"/>
              </a:xfrm>
              <a:prstGeom prst="rect">
                <a:avLst/>
              </a:prstGeom>
            </p:spPr>
          </p:pic>
        </mc:Fallback>
      </mc:AlternateContent>
      <p:cxnSp>
        <p:nvCxnSpPr>
          <p:cNvPr id="9" name="Verbinder: gewinkelt 8">
            <a:extLst>
              <a:ext uri="{FF2B5EF4-FFF2-40B4-BE49-F238E27FC236}">
                <a16:creationId xmlns:a16="http://schemas.microsoft.com/office/drawing/2014/main" id="{E4260AA2-C17B-472F-A223-CD4E6B543900}"/>
              </a:ext>
            </a:extLst>
          </p:cNvPr>
          <p:cNvCxnSpPr>
            <a:cxnSpLocks/>
          </p:cNvCxnSpPr>
          <p:nvPr/>
        </p:nvCxnSpPr>
        <p:spPr>
          <a:xfrm rot="5400000" flipH="1" flipV="1">
            <a:off x="5733783" y="1690956"/>
            <a:ext cx="686335" cy="685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Verbinder: gewinkelt 11">
            <a:extLst>
              <a:ext uri="{FF2B5EF4-FFF2-40B4-BE49-F238E27FC236}">
                <a16:creationId xmlns:a16="http://schemas.microsoft.com/office/drawing/2014/main" id="{06236136-9F3F-4E40-A0E5-7FA28C45D123}"/>
              </a:ext>
            </a:extLst>
          </p:cNvPr>
          <p:cNvCxnSpPr/>
          <p:nvPr/>
        </p:nvCxnSpPr>
        <p:spPr>
          <a:xfrm flipV="1">
            <a:off x="5467350" y="2647950"/>
            <a:ext cx="1219200" cy="4626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7BB0E99F-F839-4A6D-A62A-0CC8847E4C86}"/>
              </a:ext>
            </a:extLst>
          </p:cNvPr>
          <p:cNvSpPr txBox="1"/>
          <p:nvPr/>
        </p:nvSpPr>
        <p:spPr>
          <a:xfrm>
            <a:off x="6419851" y="1321356"/>
            <a:ext cx="3988858" cy="369332"/>
          </a:xfrm>
          <a:prstGeom prst="rect">
            <a:avLst/>
          </a:prstGeom>
          <a:noFill/>
        </p:spPr>
        <p:txBody>
          <a:bodyPr wrap="square" rtlCol="0">
            <a:spAutoFit/>
          </a:bodyPr>
          <a:lstStyle/>
          <a:p>
            <a:r>
              <a:rPr lang="de-DE" dirty="0"/>
              <a:t>Psychosoziale Maßnahmen</a:t>
            </a:r>
          </a:p>
        </p:txBody>
      </p:sp>
      <p:sp>
        <p:nvSpPr>
          <p:cNvPr id="14" name="Textfeld 13">
            <a:extLst>
              <a:ext uri="{FF2B5EF4-FFF2-40B4-BE49-F238E27FC236}">
                <a16:creationId xmlns:a16="http://schemas.microsoft.com/office/drawing/2014/main" id="{BAAD7411-7104-4627-BE6D-893E8A54851E}"/>
              </a:ext>
            </a:extLst>
          </p:cNvPr>
          <p:cNvSpPr txBox="1"/>
          <p:nvPr/>
        </p:nvSpPr>
        <p:spPr>
          <a:xfrm>
            <a:off x="6838950" y="2514600"/>
            <a:ext cx="3086100" cy="1200329"/>
          </a:xfrm>
          <a:prstGeom prst="rect">
            <a:avLst/>
          </a:prstGeom>
          <a:noFill/>
        </p:spPr>
        <p:txBody>
          <a:bodyPr wrap="square" rtlCol="0">
            <a:spAutoFit/>
          </a:bodyPr>
          <a:lstStyle/>
          <a:p>
            <a:r>
              <a:rPr lang="de-DE" dirty="0"/>
              <a:t>Psychotherapien und ergänzende Therapieprogramme. Medikamentöse Therapie</a:t>
            </a:r>
          </a:p>
        </p:txBody>
      </p:sp>
      <p:cxnSp>
        <p:nvCxnSpPr>
          <p:cNvPr id="16" name="Gerade Verbindung mit Pfeil 15">
            <a:extLst>
              <a:ext uri="{FF2B5EF4-FFF2-40B4-BE49-F238E27FC236}">
                <a16:creationId xmlns:a16="http://schemas.microsoft.com/office/drawing/2014/main" id="{838A44FA-F087-419A-B7B4-AC72B1968718}"/>
              </a:ext>
            </a:extLst>
          </p:cNvPr>
          <p:cNvCxnSpPr>
            <a:cxnSpLocks/>
          </p:cNvCxnSpPr>
          <p:nvPr/>
        </p:nvCxnSpPr>
        <p:spPr>
          <a:xfrm flipV="1">
            <a:off x="4177968" y="4960541"/>
            <a:ext cx="0" cy="12688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02CC3DE4-32EC-459F-B378-695BBA536BB2}"/>
              </a:ext>
            </a:extLst>
          </p:cNvPr>
          <p:cNvSpPr txBox="1"/>
          <p:nvPr/>
        </p:nvSpPr>
        <p:spPr>
          <a:xfrm>
            <a:off x="4546600" y="5472657"/>
            <a:ext cx="2059282" cy="369332"/>
          </a:xfrm>
          <a:prstGeom prst="rect">
            <a:avLst/>
          </a:prstGeom>
          <a:noFill/>
        </p:spPr>
        <p:txBody>
          <a:bodyPr wrap="none" rtlCol="0">
            <a:spAutoFit/>
          </a:bodyPr>
          <a:lstStyle/>
          <a:p>
            <a:r>
              <a:rPr lang="de-DE" dirty="0">
                <a:solidFill>
                  <a:srgbClr val="00B0F0"/>
                </a:solidFill>
              </a:rPr>
              <a:t>Hohe Verletzlichkeit</a:t>
            </a:r>
          </a:p>
        </p:txBody>
      </p:sp>
    </p:spTree>
    <p:extLst>
      <p:ext uri="{BB962C8B-B14F-4D97-AF65-F5344CB8AC3E}">
        <p14:creationId xmlns:p14="http://schemas.microsoft.com/office/powerpoint/2010/main" val="16975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1000"/>
                                        <p:tgtEl>
                                          <p:spTgt spid="14">
                                            <p:txEl>
                                              <p:pRg st="0" end="0"/>
                                            </p:txEl>
                                          </p:spTgt>
                                        </p:tgtEl>
                                      </p:cBhvr>
                                    </p:animEffect>
                                    <p:anim calcmode="lin" valueType="num">
                                      <p:cBhvr>
                                        <p:cTn id="5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1549B-1E50-46C2-B951-82A59C92AAD1}"/>
              </a:ext>
            </a:extLst>
          </p:cNvPr>
          <p:cNvSpPr>
            <a:spLocks noGrp="1"/>
          </p:cNvSpPr>
          <p:nvPr>
            <p:ph type="title"/>
          </p:nvPr>
        </p:nvSpPr>
        <p:spPr/>
        <p:txBody>
          <a:bodyPr/>
          <a:lstStyle/>
          <a:p>
            <a:r>
              <a:rPr lang="de-DE" dirty="0"/>
              <a:t>Vulnerabilitäts-Stress-Modell</a:t>
            </a:r>
          </a:p>
        </p:txBody>
      </p:sp>
      <p:sp>
        <p:nvSpPr>
          <p:cNvPr id="3" name="Inhaltsplatzhalter 2">
            <a:extLst>
              <a:ext uri="{FF2B5EF4-FFF2-40B4-BE49-F238E27FC236}">
                <a16:creationId xmlns:a16="http://schemas.microsoft.com/office/drawing/2014/main" id="{2A8BEEC4-4528-4BC8-BF41-6847143187A1}"/>
              </a:ext>
            </a:extLst>
          </p:cNvPr>
          <p:cNvSpPr>
            <a:spLocks noGrp="1"/>
          </p:cNvSpPr>
          <p:nvPr>
            <p:ph idx="1"/>
          </p:nvPr>
        </p:nvSpPr>
        <p:spPr/>
        <p:txBody>
          <a:bodyPr/>
          <a:lstStyle/>
          <a:p>
            <a:pPr marL="0" indent="0">
              <a:buNone/>
            </a:pPr>
            <a:r>
              <a:rPr lang="de-DE" dirty="0"/>
              <a:t>Das krankheitsbezogene Zusammenwirken von Vulnerabilität und Stress ist immer individuell, also auf den Einzelfall bezogen. Unsere Vulnerabilität können wir nicht abschütteln, das Zurechtkommen mit Stress kann aber verbessert werden. Dies ist eine wichtige Aufgabe der Psychotherapie</a:t>
            </a:r>
          </a:p>
        </p:txBody>
      </p:sp>
    </p:spTree>
    <p:extLst>
      <p:ext uri="{BB962C8B-B14F-4D97-AF65-F5344CB8AC3E}">
        <p14:creationId xmlns:p14="http://schemas.microsoft.com/office/powerpoint/2010/main" val="885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FC8DB-F6C5-4F8E-B199-D2E6142B5C62}"/>
              </a:ext>
            </a:extLst>
          </p:cNvPr>
          <p:cNvSpPr>
            <a:spLocks noGrp="1"/>
          </p:cNvSpPr>
          <p:nvPr>
            <p:ph type="title"/>
          </p:nvPr>
        </p:nvSpPr>
        <p:spPr/>
        <p:txBody>
          <a:bodyPr/>
          <a:lstStyle/>
          <a:p>
            <a:r>
              <a:rPr lang="de-DE" dirty="0"/>
              <a:t>Allgemeine Stressfaktoren</a:t>
            </a:r>
          </a:p>
        </p:txBody>
      </p:sp>
      <p:pic>
        <p:nvPicPr>
          <p:cNvPr id="4" name="Inhaltsplatzhalter 4">
            <a:extLst>
              <a:ext uri="{FF2B5EF4-FFF2-40B4-BE49-F238E27FC236}">
                <a16:creationId xmlns:a16="http://schemas.microsoft.com/office/drawing/2014/main" id="{E4516B6D-4961-4979-80A8-77BB503D10B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36456" y="4454783"/>
            <a:ext cx="2540000" cy="1905000"/>
          </a:xfrm>
        </p:spPr>
      </p:pic>
      <p:sp>
        <p:nvSpPr>
          <p:cNvPr id="5" name="Textfeld 4">
            <a:extLst>
              <a:ext uri="{FF2B5EF4-FFF2-40B4-BE49-F238E27FC236}">
                <a16:creationId xmlns:a16="http://schemas.microsoft.com/office/drawing/2014/main" id="{701EE125-058D-43C5-BCB1-484F1925F83F}"/>
              </a:ext>
            </a:extLst>
          </p:cNvPr>
          <p:cNvSpPr txBox="1"/>
          <p:nvPr/>
        </p:nvSpPr>
        <p:spPr>
          <a:xfrm>
            <a:off x="838200" y="1787852"/>
            <a:ext cx="7369175" cy="2862322"/>
          </a:xfrm>
          <a:prstGeom prst="rect">
            <a:avLst/>
          </a:prstGeom>
          <a:noFill/>
        </p:spPr>
        <p:txBody>
          <a:bodyPr wrap="square" rtlCol="0">
            <a:spAutoFit/>
          </a:bodyPr>
          <a:lstStyle/>
          <a:p>
            <a:pPr marL="285750" indent="-285750">
              <a:buFontTx/>
              <a:buChar char="-"/>
            </a:pPr>
            <a:r>
              <a:rPr lang="de-DE" dirty="0"/>
              <a:t>Belastungen am Arbeitsplatz</a:t>
            </a:r>
          </a:p>
          <a:p>
            <a:pPr marL="285750" indent="-285750">
              <a:buFontTx/>
              <a:buChar char="-"/>
            </a:pPr>
            <a:r>
              <a:rPr lang="de-DE" dirty="0"/>
              <a:t>Hoher Leistungsdruck</a:t>
            </a:r>
          </a:p>
          <a:p>
            <a:pPr marL="285750" indent="-285750">
              <a:buFontTx/>
              <a:buChar char="-"/>
            </a:pPr>
            <a:r>
              <a:rPr lang="de-DE" dirty="0"/>
              <a:t>Schichtarbeit</a:t>
            </a:r>
          </a:p>
          <a:p>
            <a:pPr marL="285750" indent="-285750">
              <a:buFontTx/>
              <a:buChar char="-"/>
            </a:pPr>
            <a:r>
              <a:rPr lang="de-DE" dirty="0"/>
              <a:t>Wohnort und/ -oder Arbeitsplatzwechsel</a:t>
            </a:r>
          </a:p>
          <a:p>
            <a:pPr marL="285750" indent="-285750">
              <a:buFontTx/>
              <a:buChar char="-"/>
            </a:pPr>
            <a:r>
              <a:rPr lang="de-DE" dirty="0"/>
              <a:t>Anhaltende Probleme in der Beziehung</a:t>
            </a:r>
          </a:p>
          <a:p>
            <a:pPr marL="285750" indent="-285750">
              <a:buFontTx/>
              <a:buChar char="-"/>
            </a:pPr>
            <a:r>
              <a:rPr lang="de-DE" dirty="0"/>
              <a:t>Finanzielle Sorgen</a:t>
            </a:r>
          </a:p>
          <a:p>
            <a:pPr marL="285750" indent="-285750">
              <a:buFontTx/>
              <a:buChar char="-"/>
            </a:pPr>
            <a:r>
              <a:rPr lang="de-DE" dirty="0"/>
              <a:t>Arbeitsplatzverlust</a:t>
            </a:r>
          </a:p>
          <a:p>
            <a:pPr marL="285750" indent="-285750">
              <a:buFontTx/>
              <a:buChar char="-"/>
            </a:pPr>
            <a:r>
              <a:rPr lang="de-DE" dirty="0"/>
              <a:t>Körperliche Erkrankungen</a:t>
            </a:r>
          </a:p>
          <a:p>
            <a:pPr marL="285750" indent="-285750">
              <a:buFontTx/>
              <a:buChar char="-"/>
            </a:pPr>
            <a:r>
              <a:rPr lang="de-DE" dirty="0"/>
              <a:t>Drogen- und Alkoholmissbrauch</a:t>
            </a:r>
          </a:p>
          <a:p>
            <a:pPr marL="285750" indent="-285750">
              <a:buFontTx/>
              <a:buChar char="-"/>
            </a:pPr>
            <a:endParaRPr lang="de-DE" dirty="0"/>
          </a:p>
        </p:txBody>
      </p:sp>
      <p:sp>
        <p:nvSpPr>
          <p:cNvPr id="6" name="Textfeld 5">
            <a:extLst>
              <a:ext uri="{FF2B5EF4-FFF2-40B4-BE49-F238E27FC236}">
                <a16:creationId xmlns:a16="http://schemas.microsoft.com/office/drawing/2014/main" id="{7DF1B26C-CA6D-4DB8-91C5-369F3E9F0A7B}"/>
              </a:ext>
            </a:extLst>
          </p:cNvPr>
          <p:cNvSpPr txBox="1"/>
          <p:nvPr/>
        </p:nvSpPr>
        <p:spPr>
          <a:xfrm>
            <a:off x="5229225" y="1900238"/>
            <a:ext cx="214313" cy="2554545"/>
          </a:xfrm>
          <a:prstGeom prst="rect">
            <a:avLst/>
          </a:prstGeom>
          <a:noFill/>
        </p:spPr>
        <p:txBody>
          <a:bodyPr wrap="square" rtlCol="0">
            <a:spAutoFit/>
          </a:bodyPr>
          <a:lstStyle/>
          <a:p>
            <a:r>
              <a:rPr lang="de-DE" sz="16000" dirty="0"/>
              <a:t>}</a:t>
            </a:r>
          </a:p>
        </p:txBody>
      </p:sp>
      <mc:AlternateContent xmlns:mc="http://schemas.openxmlformats.org/markup-compatibility/2006">
        <mc:Choice xmlns:am3d="http://schemas.microsoft.com/office/drawing/2017/model3d" Requires="am3d">
          <p:graphicFrame>
            <p:nvGraphicFramePr>
              <p:cNvPr id="7" name="3D-Modell 6" descr="Regen">
                <a:extLst>
                  <a:ext uri="{FF2B5EF4-FFF2-40B4-BE49-F238E27FC236}">
                    <a16:creationId xmlns:a16="http://schemas.microsoft.com/office/drawing/2014/main" id="{BAE02BA4-2826-4CD9-984A-F3B131C8C2F4}"/>
                  </a:ext>
                </a:extLst>
              </p:cNvPr>
              <p:cNvGraphicFramePr>
                <a:graphicFrameLocks noChangeAspect="1"/>
              </p:cNvGraphicFramePr>
              <p:nvPr>
                <p:extLst>
                  <p:ext uri="{D42A27DB-BD31-4B8C-83A1-F6EECF244321}">
                    <p14:modId xmlns:p14="http://schemas.microsoft.com/office/powerpoint/2010/main" val="2855506279"/>
                  </p:ext>
                </p:extLst>
              </p:nvPr>
            </p:nvGraphicFramePr>
            <p:xfrm>
              <a:off x="5697500" y="1057305"/>
              <a:ext cx="3935173" cy="3620286"/>
            </p:xfrm>
            <a:graphic>
              <a:graphicData uri="http://schemas.microsoft.com/office/drawing/2017/model3d">
                <am3d:model3d r:embed="rId4">
                  <am3d:spPr>
                    <a:xfrm>
                      <a:off x="0" y="0"/>
                      <a:ext cx="3935173" cy="3620286"/>
                    </a:xfrm>
                    <a:prstGeom prst="rect">
                      <a:avLst/>
                    </a:prstGeom>
                  </am3d:spPr>
                  <am3d:camera>
                    <am3d:pos x="0" y="0" z="74446063"/>
                    <am3d:up dx="0" dy="36000000" dz="0"/>
                    <am3d:lookAt x="0" y="0" z="0"/>
                    <am3d:perspective fov="2700000"/>
                  </am3d:camera>
                  <am3d:trans>
                    <am3d:meterPerModelUnit n="60727" d="1000000"/>
                    <am3d:preTrans dx="983301" dy="-16559473" dz="-601185"/>
                    <am3d:scale>
                      <am3d:sx n="1000000" d="1000000"/>
                      <am3d:sy n="1000000" d="1000000"/>
                      <am3d:sz n="1000000" d="1000000"/>
                    </am3d:scale>
                    <am3d:rot/>
                    <am3d:postTrans dx="0" dy="0" dz="0"/>
                  </am3d:trans>
                  <am3d:attrSrcUrl r:id="rId5"/>
                  <am3d:raster rName="Office3DRenderer" rVer="16.0.8326">
                    <am3d:blip r:embed="rId6"/>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Modell 6" descr="Regen">
                <a:extLst>
                  <a:ext uri="{FF2B5EF4-FFF2-40B4-BE49-F238E27FC236}">
                    <a16:creationId xmlns:a16="http://schemas.microsoft.com/office/drawing/2014/main" id="{BAE02BA4-2826-4CD9-984A-F3B131C8C2F4}"/>
                  </a:ext>
                </a:extLst>
              </p:cNvPr>
              <p:cNvPicPr>
                <a:picLocks noGrp="1" noRot="1" noChangeAspect="1" noMove="1" noResize="1" noEditPoints="1" noAdjustHandles="1" noChangeArrowheads="1" noChangeShapeType="1" noCrop="1"/>
              </p:cNvPicPr>
              <p:nvPr/>
            </p:nvPicPr>
            <p:blipFill>
              <a:blip r:embed="rId6"/>
              <a:stretch>
                <a:fillRect/>
              </a:stretch>
            </p:blipFill>
            <p:spPr>
              <a:xfrm>
                <a:off x="5697500" y="1057305"/>
                <a:ext cx="3935173" cy="3620286"/>
              </a:xfrm>
              <a:prstGeom prst="rect">
                <a:avLst/>
              </a:prstGeom>
            </p:spPr>
          </p:pic>
        </mc:Fallback>
      </mc:AlternateContent>
      <p:sp>
        <p:nvSpPr>
          <p:cNvPr id="8" name="Ellipse 7">
            <a:extLst>
              <a:ext uri="{FF2B5EF4-FFF2-40B4-BE49-F238E27FC236}">
                <a16:creationId xmlns:a16="http://schemas.microsoft.com/office/drawing/2014/main" id="{4B3FAEB8-6EA9-4D5A-BB5C-BA79C9873FBC}"/>
              </a:ext>
            </a:extLst>
          </p:cNvPr>
          <p:cNvSpPr/>
          <p:nvPr/>
        </p:nvSpPr>
        <p:spPr>
          <a:xfrm>
            <a:off x="6692900" y="4454783"/>
            <a:ext cx="972186" cy="37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940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C780B-21DC-4046-AC18-921A72414EA1}"/>
              </a:ext>
            </a:extLst>
          </p:cNvPr>
          <p:cNvSpPr>
            <a:spLocks noGrp="1"/>
          </p:cNvSpPr>
          <p:nvPr>
            <p:ph type="title"/>
          </p:nvPr>
        </p:nvSpPr>
        <p:spPr/>
        <p:txBody>
          <a:bodyPr/>
          <a:lstStyle/>
          <a:p>
            <a:r>
              <a:rPr lang="de-DE" dirty="0"/>
              <a:t>Belastende Faktoren, die intensive Behandlung erfordern</a:t>
            </a:r>
          </a:p>
        </p:txBody>
      </p:sp>
      <p:sp>
        <p:nvSpPr>
          <p:cNvPr id="3" name="Inhaltsplatzhalter 2">
            <a:extLst>
              <a:ext uri="{FF2B5EF4-FFF2-40B4-BE49-F238E27FC236}">
                <a16:creationId xmlns:a16="http://schemas.microsoft.com/office/drawing/2014/main" id="{48FB9C63-5496-49B9-BAA8-18A374BE5BC2}"/>
              </a:ext>
            </a:extLst>
          </p:cNvPr>
          <p:cNvSpPr>
            <a:spLocks noGrp="1"/>
          </p:cNvSpPr>
          <p:nvPr>
            <p:ph idx="1"/>
          </p:nvPr>
        </p:nvSpPr>
        <p:spPr/>
        <p:txBody>
          <a:bodyPr/>
          <a:lstStyle/>
          <a:p>
            <a:r>
              <a:rPr lang="de-DE" dirty="0"/>
              <a:t>Sehr früher und schleichender Krankheitsbeginn mit langer Dauer der </a:t>
            </a:r>
            <a:r>
              <a:rPr lang="de-DE" b="1" dirty="0"/>
              <a:t>unbehandelten Erkrankung</a:t>
            </a:r>
          </a:p>
          <a:p>
            <a:r>
              <a:rPr lang="de-DE" dirty="0"/>
              <a:t>Schwierige </a:t>
            </a:r>
            <a:r>
              <a:rPr lang="de-DE" b="1" dirty="0"/>
              <a:t>soziale Situation</a:t>
            </a:r>
            <a:r>
              <a:rPr lang="de-DE" dirty="0"/>
              <a:t> vor Erkrankungsbeginn</a:t>
            </a:r>
          </a:p>
          <a:p>
            <a:r>
              <a:rPr lang="de-DE" dirty="0"/>
              <a:t>Fehlen einer partnerschaftlichen </a:t>
            </a:r>
            <a:r>
              <a:rPr lang="de-DE" b="1" dirty="0"/>
              <a:t>Beziehung</a:t>
            </a:r>
          </a:p>
          <a:p>
            <a:r>
              <a:rPr lang="de-DE" dirty="0"/>
              <a:t>Weitere schizophren erkrankte Menschen in der </a:t>
            </a:r>
            <a:r>
              <a:rPr lang="de-DE" b="1" dirty="0" err="1"/>
              <a:t>Verwandschaft</a:t>
            </a:r>
            <a:endParaRPr lang="de-DE" b="1" dirty="0"/>
          </a:p>
          <a:p>
            <a:r>
              <a:rPr lang="de-DE" dirty="0"/>
              <a:t>Überwiegen von </a:t>
            </a:r>
            <a:r>
              <a:rPr lang="de-DE" b="1" dirty="0"/>
              <a:t>Minus-Symptomen</a:t>
            </a:r>
            <a:r>
              <a:rPr lang="de-DE" dirty="0"/>
              <a:t> und ein schlechtes Ansprechen auf die Behandlung während der ersten Krankheitsphase</a:t>
            </a:r>
          </a:p>
          <a:p>
            <a:r>
              <a:rPr lang="de-DE" dirty="0"/>
              <a:t>Missbrauch von </a:t>
            </a:r>
            <a:r>
              <a:rPr lang="de-DE" b="1" dirty="0"/>
              <a:t>Alkohol und Drogen</a:t>
            </a:r>
            <a:endParaRPr lang="de-DE" dirty="0"/>
          </a:p>
        </p:txBody>
      </p:sp>
    </p:spTree>
    <p:extLst>
      <p:ext uri="{BB962C8B-B14F-4D97-AF65-F5344CB8AC3E}">
        <p14:creationId xmlns:p14="http://schemas.microsoft.com/office/powerpoint/2010/main" val="28930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Words>
  <Application>Microsoft Office PowerPoint</Application>
  <PresentationFormat>Breitbild</PresentationFormat>
  <Paragraphs>42</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Office</vt:lpstr>
      <vt:lpstr>Psychoedukation</vt:lpstr>
      <vt:lpstr>Das Vulnerabilitäts – Stress – Modell</vt:lpstr>
      <vt:lpstr>Grundsätzliche Vorbemerkungen</vt:lpstr>
      <vt:lpstr>Folgende Faktoren prägen den Reifungsprozess unseres Gehirnes</vt:lpstr>
      <vt:lpstr>Fassmodell</vt:lpstr>
      <vt:lpstr>Überlaufschutz</vt:lpstr>
      <vt:lpstr>Vulnerabilitäts-Stress-Modell</vt:lpstr>
      <vt:lpstr>Allgemeine Stressfaktoren</vt:lpstr>
      <vt:lpstr>Belastende Faktoren, die intensive Behandlung erfordern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Psychoedukation</dc:title>
  <dc:creator>Alexander Voigts</dc:creator>
  <cp:lastModifiedBy>Alexander Voigts</cp:lastModifiedBy>
  <cp:revision>8</cp:revision>
  <dcterms:created xsi:type="dcterms:W3CDTF">2017-10-11T18:26:46Z</dcterms:created>
  <dcterms:modified xsi:type="dcterms:W3CDTF">2017-10-11T19:25:59Z</dcterms:modified>
</cp:coreProperties>
</file>