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83" r:id="rId20"/>
    <p:sldId id="285" r:id="rId21"/>
    <p:sldId id="275" r:id="rId22"/>
    <p:sldId id="276" r:id="rId23"/>
    <p:sldId id="277" r:id="rId24"/>
    <p:sldId id="278" r:id="rId25"/>
    <p:sldId id="279" r:id="rId26"/>
    <p:sldId id="280" r:id="rId27"/>
    <p:sldId id="281" r:id="rId28"/>
    <p:sldId id="282" r:id="rId29"/>
    <p:sldId id="286" r:id="rId30"/>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33"/>
    <a:srgbClr val="CC9900"/>
    <a:srgbClr val="DFC487"/>
    <a:srgbClr val="EAC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hteck 3073">
            <a:extLst>
              <a:ext uri="{FF2B5EF4-FFF2-40B4-BE49-F238E27FC236}">
                <a16:creationId xmlns:a16="http://schemas.microsoft.com/office/drawing/2014/main" id="{B005106E-8E33-F638-9813-2290F6FB8A9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atin typeface="Times New Roman" panose="02020603050405020304" pitchFamily="18" charset="0"/>
              </a:defRPr>
            </a:lvl1pPr>
          </a:lstStyle>
          <a:p>
            <a:endParaRPr lang="de-DE" altLang="de-DE"/>
          </a:p>
        </p:txBody>
      </p:sp>
      <p:sp>
        <p:nvSpPr>
          <p:cNvPr id="31747" name="Rechteck 3074">
            <a:extLst>
              <a:ext uri="{FF2B5EF4-FFF2-40B4-BE49-F238E27FC236}">
                <a16:creationId xmlns:a16="http://schemas.microsoft.com/office/drawing/2014/main" id="{D18246EE-02A2-4AB1-C65B-74D517D248BE}"/>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atin typeface="Times New Roman" panose="02020603050405020304" pitchFamily="18" charset="0"/>
              </a:defRPr>
            </a:lvl1pPr>
          </a:lstStyle>
          <a:p>
            <a:endParaRPr lang="de-DE" altLang="de-DE"/>
          </a:p>
        </p:txBody>
      </p:sp>
      <p:sp>
        <p:nvSpPr>
          <p:cNvPr id="31748" name="Rechteck 3075">
            <a:extLst>
              <a:ext uri="{FF2B5EF4-FFF2-40B4-BE49-F238E27FC236}">
                <a16:creationId xmlns:a16="http://schemas.microsoft.com/office/drawing/2014/main" id="{EEB2A73E-4567-CEAE-6500-67D90B89FFC3}"/>
              </a:ext>
            </a:extLst>
          </p:cNvPr>
          <p:cNvSpPr>
            <a:spLocks noRot="1" noChangeArrowheads="1" noTextEdit="1"/>
          </p:cNvSpPr>
          <p:nvPr>
            <p:ph type="sldImg" idx="2"/>
          </p:nvPr>
        </p:nvSpPr>
        <p:spPr bwMode="auto">
          <a:xfrm>
            <a:off x="1149350" y="692150"/>
            <a:ext cx="4559300" cy="3416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hteck 3076">
            <a:extLst>
              <a:ext uri="{FF2B5EF4-FFF2-40B4-BE49-F238E27FC236}">
                <a16:creationId xmlns:a16="http://schemas.microsoft.com/office/drawing/2014/main" id="{70FADECD-3171-D24B-F651-AE73CF537F3B}"/>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1750" name="Rechteck 3077">
            <a:extLst>
              <a:ext uri="{FF2B5EF4-FFF2-40B4-BE49-F238E27FC236}">
                <a16:creationId xmlns:a16="http://schemas.microsoft.com/office/drawing/2014/main" id="{170A72FD-D36F-1715-E600-8990D3000BBE}"/>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atin typeface="Times New Roman" panose="02020603050405020304" pitchFamily="18" charset="0"/>
              </a:defRPr>
            </a:lvl1pPr>
          </a:lstStyle>
          <a:p>
            <a:endParaRPr lang="de-DE" altLang="de-DE"/>
          </a:p>
        </p:txBody>
      </p:sp>
      <p:sp>
        <p:nvSpPr>
          <p:cNvPr id="3079" name="Rechteck 3078">
            <a:extLst>
              <a:ext uri="{FF2B5EF4-FFF2-40B4-BE49-F238E27FC236}">
                <a16:creationId xmlns:a16="http://schemas.microsoft.com/office/drawing/2014/main" id="{1075F0B2-0616-A41C-F627-D7C7A0D6A038}"/>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atin typeface="Times New Roman" panose="02020603050405020304" pitchFamily="18" charset="0"/>
              </a:defRPr>
            </a:lvl1pPr>
          </a:lstStyle>
          <a:p>
            <a:fld id="{93F160BC-F8F3-45BA-A6AC-57EF5B3B2FFA}"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2" name="Gruppieren 25">
            <a:extLst>
              <a:ext uri="{FF2B5EF4-FFF2-40B4-BE49-F238E27FC236}">
                <a16:creationId xmlns:a16="http://schemas.microsoft.com/office/drawing/2014/main" id="{D74DA205-0925-1661-D788-46A167E0D46C}"/>
              </a:ext>
            </a:extLst>
          </p:cNvPr>
          <p:cNvGrpSpPr>
            <a:grpSpLocks/>
          </p:cNvGrpSpPr>
          <p:nvPr userDrawn="1"/>
        </p:nvGrpSpPr>
        <p:grpSpPr bwMode="auto">
          <a:xfrm>
            <a:off x="0" y="-20638"/>
            <a:ext cx="9137650" cy="6872288"/>
            <a:chOff x="0" y="-13"/>
            <a:chExt cx="5756" cy="4329"/>
          </a:xfrm>
        </p:grpSpPr>
        <p:sp>
          <p:nvSpPr>
            <p:cNvPr id="3" name="Rechteck 2">
              <a:extLst>
                <a:ext uri="{FF2B5EF4-FFF2-40B4-BE49-F238E27FC236}">
                  <a16:creationId xmlns:a16="http://schemas.microsoft.com/office/drawing/2014/main" id="{678372E4-E890-002A-A8FC-39179336E8B3}"/>
                </a:ext>
              </a:extLst>
            </p:cNvPr>
            <p:cNvSpPr>
              <a:spLocks noChangeArrowheads="1"/>
            </p:cNvSpPr>
            <p:nvPr/>
          </p:nvSpPr>
          <p:spPr bwMode="ltGray">
            <a:xfrm>
              <a:off x="0" y="-13"/>
              <a:ext cx="5756" cy="4329"/>
            </a:xfrm>
            <a:prstGeom prst="rect">
              <a:avLst/>
            </a:prstGeom>
            <a:gradFill rotWithShape="0">
              <a:gsLst>
                <a:gs pos="0">
                  <a:schemeClr val="bg2"/>
                </a:gs>
                <a:gs pos="100000">
                  <a:schemeClr val="bg1"/>
                </a:gs>
              </a:gsLst>
              <a:path path="rect">
                <a:fillToRect r="100000" b="100000"/>
              </a:path>
            </a:gradFill>
            <a:ln>
              <a:noFill/>
            </a:ln>
            <a:effectLst>
              <a:outerShdw dist="1347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4" name="Rechteck 3">
              <a:extLst>
                <a:ext uri="{FF2B5EF4-FFF2-40B4-BE49-F238E27FC236}">
                  <a16:creationId xmlns:a16="http://schemas.microsoft.com/office/drawing/2014/main" id="{0020FCBA-3F89-604D-D473-5ECBF03D4904}"/>
                </a:ext>
              </a:extLst>
            </p:cNvPr>
            <p:cNvSpPr>
              <a:spLocks noChangeArrowheads="1"/>
            </p:cNvSpPr>
            <p:nvPr/>
          </p:nvSpPr>
          <p:spPr bwMode="white">
            <a:xfrm>
              <a:off x="235" y="417"/>
              <a:ext cx="5518" cy="3373"/>
            </a:xfrm>
            <a:prstGeom prst="rect">
              <a:avLst/>
            </a:prstGeom>
            <a:ln>
              <a:noFill/>
            </a:ln>
            <a:effectLst>
              <a:outerShdw dist="1347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5" name="Gruppieren 28">
              <a:extLst>
                <a:ext uri="{FF2B5EF4-FFF2-40B4-BE49-F238E27FC236}">
                  <a16:creationId xmlns:a16="http://schemas.microsoft.com/office/drawing/2014/main" id="{C9071C31-DA33-4065-A4D4-39A2F07280B3}"/>
                </a:ext>
              </a:extLst>
            </p:cNvPr>
            <p:cNvGrpSpPr>
              <a:grpSpLocks/>
            </p:cNvGrpSpPr>
            <p:nvPr userDrawn="1"/>
          </p:nvGrpSpPr>
          <p:grpSpPr bwMode="auto">
            <a:xfrm>
              <a:off x="4293" y="2409"/>
              <a:ext cx="1280" cy="1224"/>
              <a:chOff x="4293" y="2409"/>
              <a:chExt cx="1280" cy="1224"/>
            </a:xfrm>
          </p:grpSpPr>
          <p:sp>
            <p:nvSpPr>
              <p:cNvPr id="22" name="Rechteck 21">
                <a:extLst>
                  <a:ext uri="{FF2B5EF4-FFF2-40B4-BE49-F238E27FC236}">
                    <a16:creationId xmlns:a16="http://schemas.microsoft.com/office/drawing/2014/main" id="{A39DCD81-E2B2-4A48-D460-752EE7C6441E}"/>
                  </a:ext>
                </a:extLst>
              </p:cNvPr>
              <p:cNvSpPr>
                <a:spLocks noChangeArrowheads="1"/>
              </p:cNvSpPr>
              <p:nvPr/>
            </p:nvSpPr>
            <p:spPr bwMode="auto">
              <a:xfrm>
                <a:off x="5488" y="3551"/>
                <a:ext cx="85" cy="82"/>
              </a:xfrm>
              <a:prstGeom prst="rect">
                <a:avLst/>
              </a:prstGeom>
              <a:solidFill>
                <a:srgbClr val="FC0128"/>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 name="Rechteck 22">
                <a:extLst>
                  <a:ext uri="{FF2B5EF4-FFF2-40B4-BE49-F238E27FC236}">
                    <a16:creationId xmlns:a16="http://schemas.microsoft.com/office/drawing/2014/main" id="{A5C17CA2-3769-EA99-0152-E8B6F63194A4}"/>
                  </a:ext>
                </a:extLst>
              </p:cNvPr>
              <p:cNvSpPr>
                <a:spLocks noChangeArrowheads="1"/>
              </p:cNvSpPr>
              <p:nvPr/>
            </p:nvSpPr>
            <p:spPr bwMode="auto">
              <a:xfrm>
                <a:off x="5317" y="3551"/>
                <a:ext cx="86" cy="82"/>
              </a:xfrm>
              <a:prstGeom prst="rect">
                <a:avLst/>
              </a:prstGeom>
              <a:solidFill>
                <a:srgbClr val="FF5008"/>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 name="Rechteck 23">
                <a:extLst>
                  <a:ext uri="{FF2B5EF4-FFF2-40B4-BE49-F238E27FC236}">
                    <a16:creationId xmlns:a16="http://schemas.microsoft.com/office/drawing/2014/main" id="{DE775763-2EB4-6B59-C0DF-824BD13AD2EF}"/>
                  </a:ext>
                </a:extLst>
              </p:cNvPr>
              <p:cNvSpPr>
                <a:spLocks noChangeArrowheads="1"/>
              </p:cNvSpPr>
              <p:nvPr/>
            </p:nvSpPr>
            <p:spPr bwMode="auto">
              <a:xfrm>
                <a:off x="5147" y="3551"/>
                <a:ext cx="85" cy="82"/>
              </a:xfrm>
              <a:prstGeom prst="rect">
                <a:avLst/>
              </a:prstGeom>
              <a:solidFill>
                <a:srgbClr val="FAFD00"/>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 name="Rechteck 24">
                <a:extLst>
                  <a:ext uri="{FF2B5EF4-FFF2-40B4-BE49-F238E27FC236}">
                    <a16:creationId xmlns:a16="http://schemas.microsoft.com/office/drawing/2014/main" id="{5490826B-4504-ED58-BE41-FF7921457B0B}"/>
                  </a:ext>
                </a:extLst>
              </p:cNvPr>
              <p:cNvSpPr>
                <a:spLocks noChangeArrowheads="1"/>
              </p:cNvSpPr>
              <p:nvPr/>
            </p:nvSpPr>
            <p:spPr bwMode="auto">
              <a:xfrm>
                <a:off x="4976" y="3551"/>
                <a:ext cx="85" cy="82"/>
              </a:xfrm>
              <a:prstGeom prst="rect">
                <a:avLst/>
              </a:prstGeom>
              <a:solidFill>
                <a:srgbClr val="00FF00"/>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 name="Rechteck 25">
                <a:extLst>
                  <a:ext uri="{FF2B5EF4-FFF2-40B4-BE49-F238E27FC236}">
                    <a16:creationId xmlns:a16="http://schemas.microsoft.com/office/drawing/2014/main" id="{33EDE8EA-9FF8-3BDF-12ED-96F6D5293FA8}"/>
                  </a:ext>
                </a:extLst>
              </p:cNvPr>
              <p:cNvSpPr>
                <a:spLocks noChangeArrowheads="1"/>
              </p:cNvSpPr>
              <p:nvPr/>
            </p:nvSpPr>
            <p:spPr bwMode="auto">
              <a:xfrm>
                <a:off x="4805" y="3551"/>
                <a:ext cx="86" cy="82"/>
              </a:xfrm>
              <a:prstGeom prst="rect">
                <a:avLst/>
              </a:prstGeom>
              <a:solidFill>
                <a:srgbClr val="00DFCA"/>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 name="Rechteck 26">
                <a:extLst>
                  <a:ext uri="{FF2B5EF4-FFF2-40B4-BE49-F238E27FC236}">
                    <a16:creationId xmlns:a16="http://schemas.microsoft.com/office/drawing/2014/main" id="{BE21648E-AAD9-ED20-36AC-D38249A868EF}"/>
                  </a:ext>
                </a:extLst>
              </p:cNvPr>
              <p:cNvSpPr>
                <a:spLocks noChangeArrowheads="1"/>
              </p:cNvSpPr>
              <p:nvPr/>
            </p:nvSpPr>
            <p:spPr bwMode="auto">
              <a:xfrm>
                <a:off x="4635" y="3551"/>
                <a:ext cx="85" cy="82"/>
              </a:xfrm>
              <a:prstGeom prst="rect">
                <a:avLst/>
              </a:prstGeom>
              <a:solidFill>
                <a:srgbClr val="114FFB"/>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8" name="Rechteck 27">
                <a:extLst>
                  <a:ext uri="{FF2B5EF4-FFF2-40B4-BE49-F238E27FC236}">
                    <a16:creationId xmlns:a16="http://schemas.microsoft.com/office/drawing/2014/main" id="{61E55CF7-70F8-6909-0018-2DC14A106299}"/>
                  </a:ext>
                </a:extLst>
              </p:cNvPr>
              <p:cNvSpPr>
                <a:spLocks noChangeArrowheads="1"/>
              </p:cNvSpPr>
              <p:nvPr/>
            </p:nvSpPr>
            <p:spPr bwMode="auto">
              <a:xfrm>
                <a:off x="4464" y="3551"/>
                <a:ext cx="85" cy="82"/>
              </a:xfrm>
              <a:prstGeom prst="rect">
                <a:avLst/>
              </a:prstGeom>
              <a:solidFill>
                <a:srgbClr val="8901F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9" name="Rechteck 28">
                <a:extLst>
                  <a:ext uri="{FF2B5EF4-FFF2-40B4-BE49-F238E27FC236}">
                    <a16:creationId xmlns:a16="http://schemas.microsoft.com/office/drawing/2014/main" id="{06663509-2025-B2AD-0E7B-B26702CAE1FF}"/>
                  </a:ext>
                </a:extLst>
              </p:cNvPr>
              <p:cNvSpPr>
                <a:spLocks noChangeArrowheads="1"/>
              </p:cNvSpPr>
              <p:nvPr/>
            </p:nvSpPr>
            <p:spPr bwMode="auto">
              <a:xfrm>
                <a:off x="4293" y="3551"/>
                <a:ext cx="86" cy="82"/>
              </a:xfrm>
              <a:prstGeom prst="rect">
                <a:avLst/>
              </a:prstGeom>
              <a:solidFill>
                <a:srgbClr val="DC0081"/>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 name="Rechteck 29">
                <a:extLst>
                  <a:ext uri="{FF2B5EF4-FFF2-40B4-BE49-F238E27FC236}">
                    <a16:creationId xmlns:a16="http://schemas.microsoft.com/office/drawing/2014/main" id="{B4C9695F-9C5D-FF9B-0A8B-8C60D1D4EBD8}"/>
                  </a:ext>
                </a:extLst>
              </p:cNvPr>
              <p:cNvSpPr>
                <a:spLocks noChangeArrowheads="1"/>
              </p:cNvSpPr>
              <p:nvPr/>
            </p:nvSpPr>
            <p:spPr bwMode="auto">
              <a:xfrm>
                <a:off x="5488" y="3388"/>
                <a:ext cx="85" cy="82"/>
              </a:xfrm>
              <a:prstGeom prst="rect">
                <a:avLst/>
              </a:prstGeom>
              <a:solidFill>
                <a:srgbClr val="FF5008"/>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1" name="Rechteck 30">
                <a:extLst>
                  <a:ext uri="{FF2B5EF4-FFF2-40B4-BE49-F238E27FC236}">
                    <a16:creationId xmlns:a16="http://schemas.microsoft.com/office/drawing/2014/main" id="{47C7B210-8EBE-D5C3-EEAE-38BC12398946}"/>
                  </a:ext>
                </a:extLst>
              </p:cNvPr>
              <p:cNvSpPr>
                <a:spLocks noChangeArrowheads="1"/>
              </p:cNvSpPr>
              <p:nvPr/>
            </p:nvSpPr>
            <p:spPr bwMode="auto">
              <a:xfrm>
                <a:off x="5488" y="3225"/>
                <a:ext cx="85" cy="81"/>
              </a:xfrm>
              <a:prstGeom prst="rect">
                <a:avLst/>
              </a:prstGeom>
              <a:solidFill>
                <a:srgbClr val="FAFD00"/>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 name="Rechteck 31">
                <a:extLst>
                  <a:ext uri="{FF2B5EF4-FFF2-40B4-BE49-F238E27FC236}">
                    <a16:creationId xmlns:a16="http://schemas.microsoft.com/office/drawing/2014/main" id="{9291855A-4D80-A974-1BA6-55450D702E46}"/>
                  </a:ext>
                </a:extLst>
              </p:cNvPr>
              <p:cNvSpPr>
                <a:spLocks noChangeArrowheads="1"/>
              </p:cNvSpPr>
              <p:nvPr/>
            </p:nvSpPr>
            <p:spPr bwMode="auto">
              <a:xfrm>
                <a:off x="5488" y="3062"/>
                <a:ext cx="85" cy="81"/>
              </a:xfrm>
              <a:prstGeom prst="rect">
                <a:avLst/>
              </a:prstGeom>
              <a:solidFill>
                <a:srgbClr val="00FF00"/>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3" name="Rechteck 32">
                <a:extLst>
                  <a:ext uri="{FF2B5EF4-FFF2-40B4-BE49-F238E27FC236}">
                    <a16:creationId xmlns:a16="http://schemas.microsoft.com/office/drawing/2014/main" id="{71F36059-EBA7-9DCE-67D0-247E07D1B048}"/>
                  </a:ext>
                </a:extLst>
              </p:cNvPr>
              <p:cNvSpPr>
                <a:spLocks noChangeArrowheads="1"/>
              </p:cNvSpPr>
              <p:nvPr/>
            </p:nvSpPr>
            <p:spPr bwMode="auto">
              <a:xfrm>
                <a:off x="5488" y="2898"/>
                <a:ext cx="85" cy="82"/>
              </a:xfrm>
              <a:prstGeom prst="rect">
                <a:avLst/>
              </a:prstGeom>
              <a:solidFill>
                <a:srgbClr val="00DFCA"/>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 name="Rechteck 33">
                <a:extLst>
                  <a:ext uri="{FF2B5EF4-FFF2-40B4-BE49-F238E27FC236}">
                    <a16:creationId xmlns:a16="http://schemas.microsoft.com/office/drawing/2014/main" id="{0B74CADE-B8D5-97FC-A8FA-4D067A9EEFA4}"/>
                  </a:ext>
                </a:extLst>
              </p:cNvPr>
              <p:cNvSpPr>
                <a:spLocks noChangeArrowheads="1"/>
              </p:cNvSpPr>
              <p:nvPr/>
            </p:nvSpPr>
            <p:spPr bwMode="auto">
              <a:xfrm>
                <a:off x="5488" y="2735"/>
                <a:ext cx="85" cy="82"/>
              </a:xfrm>
              <a:prstGeom prst="rect">
                <a:avLst/>
              </a:prstGeom>
              <a:solidFill>
                <a:srgbClr val="114FFB"/>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5" name="Rechteck 34">
                <a:extLst>
                  <a:ext uri="{FF2B5EF4-FFF2-40B4-BE49-F238E27FC236}">
                    <a16:creationId xmlns:a16="http://schemas.microsoft.com/office/drawing/2014/main" id="{C2E50DEC-5A44-9F8F-40EA-81C785E5E89A}"/>
                  </a:ext>
                </a:extLst>
              </p:cNvPr>
              <p:cNvSpPr>
                <a:spLocks noChangeArrowheads="1"/>
              </p:cNvSpPr>
              <p:nvPr/>
            </p:nvSpPr>
            <p:spPr bwMode="auto">
              <a:xfrm>
                <a:off x="5488" y="2572"/>
                <a:ext cx="85" cy="81"/>
              </a:xfrm>
              <a:prstGeom prst="rect">
                <a:avLst/>
              </a:prstGeom>
              <a:solidFill>
                <a:srgbClr val="8901F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6" name="Rechteck 35">
                <a:extLst>
                  <a:ext uri="{FF2B5EF4-FFF2-40B4-BE49-F238E27FC236}">
                    <a16:creationId xmlns:a16="http://schemas.microsoft.com/office/drawing/2014/main" id="{D56E279B-2C78-C0EB-9D42-073E27EA4181}"/>
                  </a:ext>
                </a:extLst>
              </p:cNvPr>
              <p:cNvSpPr>
                <a:spLocks noChangeArrowheads="1"/>
              </p:cNvSpPr>
              <p:nvPr/>
            </p:nvSpPr>
            <p:spPr bwMode="auto">
              <a:xfrm>
                <a:off x="5488" y="2409"/>
                <a:ext cx="85" cy="82"/>
              </a:xfrm>
              <a:prstGeom prst="rect">
                <a:avLst/>
              </a:prstGeom>
              <a:solidFill>
                <a:srgbClr val="DC0081"/>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6" name="Gruppieren 29">
              <a:extLst>
                <a:ext uri="{FF2B5EF4-FFF2-40B4-BE49-F238E27FC236}">
                  <a16:creationId xmlns:a16="http://schemas.microsoft.com/office/drawing/2014/main" id="{EA82FF10-82C8-7536-4FF7-70E7E1C7968B}"/>
                </a:ext>
              </a:extLst>
            </p:cNvPr>
            <p:cNvGrpSpPr>
              <a:grpSpLocks/>
            </p:cNvGrpSpPr>
            <p:nvPr userDrawn="1"/>
          </p:nvGrpSpPr>
          <p:grpSpPr bwMode="auto">
            <a:xfrm>
              <a:off x="405" y="609"/>
              <a:ext cx="1280" cy="1446"/>
              <a:chOff x="405" y="609"/>
              <a:chExt cx="1280" cy="1446"/>
            </a:xfrm>
          </p:grpSpPr>
          <p:sp>
            <p:nvSpPr>
              <p:cNvPr id="7" name="Rechteck 6">
                <a:extLst>
                  <a:ext uri="{FF2B5EF4-FFF2-40B4-BE49-F238E27FC236}">
                    <a16:creationId xmlns:a16="http://schemas.microsoft.com/office/drawing/2014/main" id="{E49448D3-705D-329D-8CDC-8420FF7FAE5B}"/>
                  </a:ext>
                </a:extLst>
              </p:cNvPr>
              <p:cNvSpPr>
                <a:spLocks noChangeArrowheads="1"/>
              </p:cNvSpPr>
              <p:nvPr/>
            </p:nvSpPr>
            <p:spPr bwMode="auto">
              <a:xfrm>
                <a:off x="405" y="609"/>
                <a:ext cx="85" cy="97"/>
              </a:xfrm>
              <a:prstGeom prst="rect">
                <a:avLst/>
              </a:prstGeom>
              <a:solidFill>
                <a:srgbClr val="FF00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 name="Rechteck 7">
                <a:extLst>
                  <a:ext uri="{FF2B5EF4-FFF2-40B4-BE49-F238E27FC236}">
                    <a16:creationId xmlns:a16="http://schemas.microsoft.com/office/drawing/2014/main" id="{18D2774C-813B-1E07-EBBA-CBEB8E5FEFFB}"/>
                  </a:ext>
                </a:extLst>
              </p:cNvPr>
              <p:cNvSpPr>
                <a:spLocks noChangeArrowheads="1"/>
              </p:cNvSpPr>
              <p:nvPr/>
            </p:nvSpPr>
            <p:spPr bwMode="auto">
              <a:xfrm>
                <a:off x="575" y="609"/>
                <a:ext cx="86" cy="97"/>
              </a:xfrm>
              <a:prstGeom prst="rect">
                <a:avLst/>
              </a:prstGeom>
              <a:solidFill>
                <a:srgbClr val="FF66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 name="Rechteck 8">
                <a:extLst>
                  <a:ext uri="{FF2B5EF4-FFF2-40B4-BE49-F238E27FC236}">
                    <a16:creationId xmlns:a16="http://schemas.microsoft.com/office/drawing/2014/main" id="{242B9720-C5ED-3A59-3BA7-9466145822A9}"/>
                  </a:ext>
                </a:extLst>
              </p:cNvPr>
              <p:cNvSpPr>
                <a:spLocks noChangeArrowheads="1"/>
              </p:cNvSpPr>
              <p:nvPr/>
            </p:nvSpPr>
            <p:spPr bwMode="auto">
              <a:xfrm>
                <a:off x="746" y="609"/>
                <a:ext cx="85" cy="97"/>
              </a:xfrm>
              <a:prstGeom prst="rect">
                <a:avLst/>
              </a:prstGeom>
              <a:solidFill>
                <a:srgbClr val="FFFF00"/>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 name="Rechteck 9">
                <a:extLst>
                  <a:ext uri="{FF2B5EF4-FFF2-40B4-BE49-F238E27FC236}">
                    <a16:creationId xmlns:a16="http://schemas.microsoft.com/office/drawing/2014/main" id="{1CC394B2-E69E-F00B-D56F-3806EBD98512}"/>
                  </a:ext>
                </a:extLst>
              </p:cNvPr>
              <p:cNvSpPr>
                <a:spLocks noChangeArrowheads="1"/>
              </p:cNvSpPr>
              <p:nvPr/>
            </p:nvSpPr>
            <p:spPr bwMode="auto">
              <a:xfrm>
                <a:off x="917" y="609"/>
                <a:ext cx="85" cy="97"/>
              </a:xfrm>
              <a:prstGeom prst="rect">
                <a:avLst/>
              </a:prstGeom>
              <a:solidFill>
                <a:srgbClr val="66FF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 name="Rechteck 10">
                <a:extLst>
                  <a:ext uri="{FF2B5EF4-FFF2-40B4-BE49-F238E27FC236}">
                    <a16:creationId xmlns:a16="http://schemas.microsoft.com/office/drawing/2014/main" id="{BC38D5BB-6D7B-E96F-15B2-2F542474FEBE}"/>
                  </a:ext>
                </a:extLst>
              </p:cNvPr>
              <p:cNvSpPr>
                <a:spLocks noChangeArrowheads="1"/>
              </p:cNvSpPr>
              <p:nvPr/>
            </p:nvSpPr>
            <p:spPr bwMode="auto">
              <a:xfrm>
                <a:off x="1087" y="609"/>
                <a:ext cx="86" cy="97"/>
              </a:xfrm>
              <a:prstGeom prst="rect">
                <a:avLst/>
              </a:prstGeom>
              <a:solidFill>
                <a:srgbClr val="00FFCC"/>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2" name="Rechteck 11">
                <a:extLst>
                  <a:ext uri="{FF2B5EF4-FFF2-40B4-BE49-F238E27FC236}">
                    <a16:creationId xmlns:a16="http://schemas.microsoft.com/office/drawing/2014/main" id="{B1290C87-68E7-5A34-17CC-596A5CA8A4AC}"/>
                  </a:ext>
                </a:extLst>
              </p:cNvPr>
              <p:cNvSpPr>
                <a:spLocks noChangeArrowheads="1"/>
              </p:cNvSpPr>
              <p:nvPr/>
            </p:nvSpPr>
            <p:spPr bwMode="auto">
              <a:xfrm>
                <a:off x="1258" y="609"/>
                <a:ext cx="85" cy="97"/>
              </a:xfrm>
              <a:prstGeom prst="rect">
                <a:avLst/>
              </a:prstGeom>
              <a:solidFill>
                <a:srgbClr val="3333FF"/>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 name="Rechteck 12">
                <a:extLst>
                  <a:ext uri="{FF2B5EF4-FFF2-40B4-BE49-F238E27FC236}">
                    <a16:creationId xmlns:a16="http://schemas.microsoft.com/office/drawing/2014/main" id="{FE129611-2D34-20F4-0686-33817708C99C}"/>
                  </a:ext>
                </a:extLst>
              </p:cNvPr>
              <p:cNvSpPr>
                <a:spLocks noChangeArrowheads="1"/>
              </p:cNvSpPr>
              <p:nvPr/>
            </p:nvSpPr>
            <p:spPr bwMode="auto">
              <a:xfrm>
                <a:off x="1429" y="609"/>
                <a:ext cx="85" cy="97"/>
              </a:xfrm>
              <a:prstGeom prst="rect">
                <a:avLst/>
              </a:prstGeom>
              <a:solidFill>
                <a:srgbClr val="9933FF"/>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 name="Rechteck 13">
                <a:extLst>
                  <a:ext uri="{FF2B5EF4-FFF2-40B4-BE49-F238E27FC236}">
                    <a16:creationId xmlns:a16="http://schemas.microsoft.com/office/drawing/2014/main" id="{6564EB6C-D9F4-FE1D-AE4F-5C114C69C647}"/>
                  </a:ext>
                </a:extLst>
              </p:cNvPr>
              <p:cNvSpPr>
                <a:spLocks noChangeArrowheads="1"/>
              </p:cNvSpPr>
              <p:nvPr/>
            </p:nvSpPr>
            <p:spPr bwMode="auto">
              <a:xfrm>
                <a:off x="1599" y="609"/>
                <a:ext cx="86" cy="97"/>
              </a:xfrm>
              <a:prstGeom prst="rect">
                <a:avLst/>
              </a:prstGeom>
              <a:solidFill>
                <a:srgbClr val="D6009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 name="Rechteck 14">
                <a:extLst>
                  <a:ext uri="{FF2B5EF4-FFF2-40B4-BE49-F238E27FC236}">
                    <a16:creationId xmlns:a16="http://schemas.microsoft.com/office/drawing/2014/main" id="{A7114458-CB13-C585-BE62-8D638D00C6FE}"/>
                  </a:ext>
                </a:extLst>
              </p:cNvPr>
              <p:cNvSpPr>
                <a:spLocks noChangeArrowheads="1"/>
              </p:cNvSpPr>
              <p:nvPr/>
            </p:nvSpPr>
            <p:spPr bwMode="auto">
              <a:xfrm>
                <a:off x="405" y="802"/>
                <a:ext cx="85" cy="97"/>
              </a:xfrm>
              <a:prstGeom prst="rect">
                <a:avLst/>
              </a:prstGeom>
              <a:solidFill>
                <a:srgbClr val="FF66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 name="Rechteck 15">
                <a:extLst>
                  <a:ext uri="{FF2B5EF4-FFF2-40B4-BE49-F238E27FC236}">
                    <a16:creationId xmlns:a16="http://schemas.microsoft.com/office/drawing/2014/main" id="{14407274-3F59-8C29-1A7C-E7B1ACBB8C66}"/>
                  </a:ext>
                </a:extLst>
              </p:cNvPr>
              <p:cNvSpPr>
                <a:spLocks noChangeArrowheads="1"/>
              </p:cNvSpPr>
              <p:nvPr/>
            </p:nvSpPr>
            <p:spPr bwMode="auto">
              <a:xfrm>
                <a:off x="405" y="995"/>
                <a:ext cx="85" cy="96"/>
              </a:xfrm>
              <a:prstGeom prst="rect">
                <a:avLst/>
              </a:prstGeom>
              <a:solidFill>
                <a:srgbClr val="FFFF00"/>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 name="Rechteck 16">
                <a:extLst>
                  <a:ext uri="{FF2B5EF4-FFF2-40B4-BE49-F238E27FC236}">
                    <a16:creationId xmlns:a16="http://schemas.microsoft.com/office/drawing/2014/main" id="{65A5460A-C7BE-209F-A59E-63D0F06224B4}"/>
                  </a:ext>
                </a:extLst>
              </p:cNvPr>
              <p:cNvSpPr>
                <a:spLocks noChangeArrowheads="1"/>
              </p:cNvSpPr>
              <p:nvPr/>
            </p:nvSpPr>
            <p:spPr bwMode="auto">
              <a:xfrm>
                <a:off x="405" y="1188"/>
                <a:ext cx="85" cy="96"/>
              </a:xfrm>
              <a:prstGeom prst="rect">
                <a:avLst/>
              </a:prstGeom>
              <a:solidFill>
                <a:srgbClr val="66FF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 name="Rechteck 17">
                <a:extLst>
                  <a:ext uri="{FF2B5EF4-FFF2-40B4-BE49-F238E27FC236}">
                    <a16:creationId xmlns:a16="http://schemas.microsoft.com/office/drawing/2014/main" id="{ECDBDA9A-6B50-32F9-DED8-BE8A4DD2E411}"/>
                  </a:ext>
                </a:extLst>
              </p:cNvPr>
              <p:cNvSpPr>
                <a:spLocks noChangeArrowheads="1"/>
              </p:cNvSpPr>
              <p:nvPr/>
            </p:nvSpPr>
            <p:spPr bwMode="auto">
              <a:xfrm>
                <a:off x="405" y="1380"/>
                <a:ext cx="85" cy="97"/>
              </a:xfrm>
              <a:prstGeom prst="rect">
                <a:avLst/>
              </a:prstGeom>
              <a:solidFill>
                <a:srgbClr val="00FFCC"/>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 name="Rechteck 18">
                <a:extLst>
                  <a:ext uri="{FF2B5EF4-FFF2-40B4-BE49-F238E27FC236}">
                    <a16:creationId xmlns:a16="http://schemas.microsoft.com/office/drawing/2014/main" id="{EE2CEB16-60C6-300E-5E2E-FC230A631552}"/>
                  </a:ext>
                </a:extLst>
              </p:cNvPr>
              <p:cNvSpPr>
                <a:spLocks noChangeArrowheads="1"/>
              </p:cNvSpPr>
              <p:nvPr/>
            </p:nvSpPr>
            <p:spPr bwMode="auto">
              <a:xfrm>
                <a:off x="405" y="1573"/>
                <a:ext cx="85" cy="97"/>
              </a:xfrm>
              <a:prstGeom prst="rect">
                <a:avLst/>
              </a:prstGeom>
              <a:solidFill>
                <a:srgbClr val="3333FF"/>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 name="Rechteck 19">
                <a:extLst>
                  <a:ext uri="{FF2B5EF4-FFF2-40B4-BE49-F238E27FC236}">
                    <a16:creationId xmlns:a16="http://schemas.microsoft.com/office/drawing/2014/main" id="{DD59EEF4-34DA-E03C-F4B4-85016B415B29}"/>
                  </a:ext>
                </a:extLst>
              </p:cNvPr>
              <p:cNvSpPr>
                <a:spLocks noChangeArrowheads="1"/>
              </p:cNvSpPr>
              <p:nvPr/>
            </p:nvSpPr>
            <p:spPr bwMode="auto">
              <a:xfrm>
                <a:off x="405" y="1766"/>
                <a:ext cx="85" cy="96"/>
              </a:xfrm>
              <a:prstGeom prst="rect">
                <a:avLst/>
              </a:prstGeom>
              <a:solidFill>
                <a:srgbClr val="9933FF"/>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1" name="Rechteck 20">
                <a:extLst>
                  <a:ext uri="{FF2B5EF4-FFF2-40B4-BE49-F238E27FC236}">
                    <a16:creationId xmlns:a16="http://schemas.microsoft.com/office/drawing/2014/main" id="{325AC124-61DA-0FD1-8B5B-2EE8447EDDD1}"/>
                  </a:ext>
                </a:extLst>
              </p:cNvPr>
              <p:cNvSpPr>
                <a:spLocks noChangeArrowheads="1"/>
              </p:cNvSpPr>
              <p:nvPr/>
            </p:nvSpPr>
            <p:spPr bwMode="auto">
              <a:xfrm>
                <a:off x="405" y="1959"/>
                <a:ext cx="85" cy="96"/>
              </a:xfrm>
              <a:prstGeom prst="rect">
                <a:avLst/>
              </a:prstGeom>
              <a:solidFill>
                <a:srgbClr val="D6009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
        <p:nvSpPr>
          <p:cNvPr id="2049" name="Form 2048"/>
          <p:cNvSpPr>
            <a:spLocks noGrp="1" noChangeArrowheads="1"/>
          </p:cNvSpPr>
          <p:nvPr>
            <p:ph type="ctrTitle"/>
          </p:nvPr>
        </p:nvSpPr>
        <p:spPr>
          <a:xfrm>
            <a:off x="685800" y="2130425"/>
            <a:ext cx="7772400" cy="1470025"/>
          </a:xfrm>
        </p:spPr>
        <p:txBody>
          <a:bodyP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90" name="Form 2089"/>
          <p:cNvSpPr>
            <a:spLocks noGrp="1" noChangeArrowheads="1"/>
          </p:cNvSpPr>
          <p:nvPr>
            <p:ph type="body" idx="4294967295"/>
          </p:nvPr>
        </p:nvSpPr>
        <p:spPr>
          <a:xfrm>
            <a:off x="1143000" y="1600200"/>
            <a:ext cx="7772400" cy="1143000"/>
          </a:xfrm>
        </p:spPr>
        <p:txBody>
          <a:bodyPr anchor="ctr"/>
          <a:lstStyle>
            <a:lvl1pPr marL="0" indent="0" algn="ctr" eaLnBrk="0" fontAlgn="base" hangingPunct="0">
              <a:spcAft>
                <a:spcPct val="0"/>
              </a:spcAft>
              <a:buClr>
                <a:srgbClr val="00FF00">
                  <a:alpha val="100000"/>
                </a:srgbClr>
              </a:buClr>
              <a:buSzPct val="75000"/>
              <a:buFont typeface="Monotype Sorts"/>
              <a:buNone/>
              <a:defRPr>
                <a:solidFill>
                  <a:schemeClr val="tx1">
                    <a:alpha val="100000"/>
                  </a:schemeClr>
                </a:solidFill>
                <a:effectLst>
                  <a:outerShdw blurRad="38100" dist="38100" dir="2700000" algn="tl">
                    <a:srgbClr val="000000">
                      <a:alpha val="43137"/>
                    </a:srgbClr>
                  </a:outerShdw>
                </a:effectLst>
                <a:latin typeface="Arial"/>
                <a:cs typeface="Arial"/>
              </a:defRPr>
            </a:lvl1pPr>
          </a:lstStyle>
          <a:p>
            <a:r>
              <a:rPr lang="de-DE"/>
              <a:t>Klicken Sie, um das Titelformat zu bearbeiten</a:t>
            </a:r>
          </a:p>
        </p:txBody>
      </p:sp>
      <p:sp>
        <p:nvSpPr>
          <p:cNvPr id="2091" name="Form 2090"/>
          <p:cNvSpPr>
            <a:spLocks noGrp="1" noChangeArrowheads="1"/>
          </p:cNvSpPr>
          <p:nvPr>
            <p:ph type="subTitle" idx="1"/>
          </p:nvPr>
        </p:nvSpPr>
        <p:spPr>
          <a:xfrm>
            <a:off x="1524000" y="3581400"/>
            <a:ext cx="6400800" cy="1752600"/>
          </a:xfrm>
        </p:spPr>
        <p:txBody>
          <a:bodyPr anchor="ctr"/>
          <a:lstStyle>
            <a:lvl1pPr marL="0" indent="0" algn="ctr" eaLnBrk="0" fontAlgn="base" hangingPunct="0">
              <a:spcAft>
                <a:spcPct val="0"/>
              </a:spcAft>
              <a:buClr>
                <a:srgbClr val="00FF00">
                  <a:alpha val="100000"/>
                </a:srgbClr>
              </a:buClr>
              <a:buSzPct val="75000"/>
              <a:buFont typeface="Monotype Sorts"/>
              <a:buNone/>
              <a:defRPr>
                <a:solidFill>
                  <a:schemeClr val="tx1">
                    <a:alpha val="100000"/>
                  </a:schemeClr>
                </a:solidFill>
                <a:effectLst>
                  <a:outerShdw blurRad="38100" dist="38100" dir="2700000" algn="tl">
                    <a:srgbClr val="000000">
                      <a:alpha val="43137"/>
                    </a:srgbClr>
                  </a:outerShdw>
                </a:effectLst>
                <a:latin typeface="Arial"/>
                <a:cs typeface="Arial"/>
              </a:defRPr>
            </a:lvl1pPr>
          </a:lstStyle>
          <a:p>
            <a:r>
              <a:rPr lang="de-DE"/>
              <a:t>Klicken Sie, um das Untertitelformat zu bearbeiten</a:t>
            </a:r>
          </a:p>
        </p:txBody>
      </p:sp>
      <p:sp>
        <p:nvSpPr>
          <p:cNvPr id="37" name="Rechteck 60">
            <a:extLst>
              <a:ext uri="{FF2B5EF4-FFF2-40B4-BE49-F238E27FC236}">
                <a16:creationId xmlns:a16="http://schemas.microsoft.com/office/drawing/2014/main" id="{F91C84EA-24FE-7CFF-A21D-B3541736A11A}"/>
              </a:ext>
            </a:extLst>
          </p:cNvPr>
          <p:cNvSpPr>
            <a:spLocks noGrp="1" noChangeArrowheads="1"/>
          </p:cNvSpPr>
          <p:nvPr>
            <p:ph type="dt" sz="half" idx="10"/>
          </p:nvPr>
        </p:nvSpPr>
        <p:spPr/>
        <p:txBody>
          <a:bodyPr/>
          <a:lstStyle>
            <a:lvl1pPr>
              <a:defRPr/>
            </a:lvl1pPr>
          </a:lstStyle>
          <a:p>
            <a:endParaRPr lang="de-DE" altLang="de-DE"/>
          </a:p>
        </p:txBody>
      </p:sp>
      <p:sp>
        <p:nvSpPr>
          <p:cNvPr id="38" name="Rechteck 61">
            <a:extLst>
              <a:ext uri="{FF2B5EF4-FFF2-40B4-BE49-F238E27FC236}">
                <a16:creationId xmlns:a16="http://schemas.microsoft.com/office/drawing/2014/main" id="{B81F60A3-1CA0-B142-8A5A-37767D546BBB}"/>
              </a:ext>
            </a:extLst>
          </p:cNvPr>
          <p:cNvSpPr>
            <a:spLocks noGrp="1" noChangeArrowheads="1"/>
          </p:cNvSpPr>
          <p:nvPr>
            <p:ph type="ftr" sz="quarter" idx="11"/>
          </p:nvPr>
        </p:nvSpPr>
        <p:spPr/>
        <p:txBody>
          <a:bodyPr/>
          <a:lstStyle>
            <a:lvl1pPr>
              <a:defRPr/>
            </a:lvl1pPr>
          </a:lstStyle>
          <a:p>
            <a:endParaRPr lang="de-DE" altLang="de-DE"/>
          </a:p>
        </p:txBody>
      </p:sp>
      <p:sp>
        <p:nvSpPr>
          <p:cNvPr id="39" name="Rechteck 62">
            <a:extLst>
              <a:ext uri="{FF2B5EF4-FFF2-40B4-BE49-F238E27FC236}">
                <a16:creationId xmlns:a16="http://schemas.microsoft.com/office/drawing/2014/main" id="{304DC088-2435-350A-A397-67D38C75E8BE}"/>
              </a:ext>
            </a:extLst>
          </p:cNvPr>
          <p:cNvSpPr>
            <a:spLocks noGrp="1" noChangeArrowheads="1"/>
          </p:cNvSpPr>
          <p:nvPr>
            <p:ph type="sldNum" sz="quarter" idx="12"/>
          </p:nvPr>
        </p:nvSpPr>
        <p:spPr/>
        <p:txBody>
          <a:bodyPr/>
          <a:lstStyle>
            <a:lvl1pPr>
              <a:defRPr/>
            </a:lvl1pPr>
          </a:lstStyle>
          <a:p>
            <a:endParaRPr lang="de-DE" altLang="de-DE"/>
          </a:p>
        </p:txBody>
      </p:sp>
      <p:sp>
        <p:nvSpPr>
          <p:cNvPr id="40" name="Datumsplatzhalter 39">
            <a:extLst>
              <a:ext uri="{FF2B5EF4-FFF2-40B4-BE49-F238E27FC236}">
                <a16:creationId xmlns:a16="http://schemas.microsoft.com/office/drawing/2014/main" id="{B9615FDB-BE70-4224-DE2E-A8D9B161608C}"/>
              </a:ext>
            </a:extLst>
          </p:cNvPr>
          <p:cNvSpPr>
            <a:spLocks noGrp="1" noChangeArrowheads="1"/>
          </p:cNvSpPr>
          <p:nvPr>
            <p:ph type="dt" sz="half" idx="13"/>
          </p:nvPr>
        </p:nvSpPr>
        <p:spPr>
          <a:xfrm>
            <a:off x="609600" y="6400800"/>
            <a:ext cx="1905000" cy="457200"/>
          </a:xfrm>
        </p:spPr>
        <p:txBody>
          <a:bodyPr/>
          <a:lstStyle>
            <a:lvl1pPr>
              <a:defRPr/>
            </a:lvl1pPr>
          </a:lstStyle>
          <a:p>
            <a:fld id="{7DB52B75-BF0C-4F6E-BB95-96D83EB6685D}" type="datetime1">
              <a:rPr lang="de-DE" altLang="de-DE"/>
              <a:pPr/>
              <a:t>08.02.2024</a:t>
            </a:fld>
            <a:endParaRPr lang="de-DE" altLang="de-DE"/>
          </a:p>
        </p:txBody>
      </p:sp>
      <p:sp>
        <p:nvSpPr>
          <p:cNvPr id="41" name="Rechteck 64">
            <a:extLst>
              <a:ext uri="{FF2B5EF4-FFF2-40B4-BE49-F238E27FC236}">
                <a16:creationId xmlns:a16="http://schemas.microsoft.com/office/drawing/2014/main" id="{0311AA94-111E-1319-52D9-73795129D450}"/>
              </a:ext>
            </a:extLst>
          </p:cNvPr>
          <p:cNvSpPr>
            <a:spLocks noGrp="1" noChangeArrowheads="1"/>
          </p:cNvSpPr>
          <p:nvPr>
            <p:ph type="ftr" sz="quarter" idx="14"/>
          </p:nvPr>
        </p:nvSpPr>
        <p:spPr>
          <a:xfrm>
            <a:off x="3276600" y="6399213"/>
            <a:ext cx="2895600" cy="457200"/>
          </a:xfrm>
        </p:spPr>
        <p:txBody>
          <a:bodyPr/>
          <a:lstStyle>
            <a:lvl1pPr>
              <a:defRPr/>
            </a:lvl1pPr>
          </a:lstStyle>
          <a:p>
            <a:endParaRPr lang="de-DE" altLang="de-DE"/>
          </a:p>
        </p:txBody>
      </p:sp>
      <p:sp>
        <p:nvSpPr>
          <p:cNvPr id="42" name="Foliennummernplatzhalter 41">
            <a:extLst>
              <a:ext uri="{FF2B5EF4-FFF2-40B4-BE49-F238E27FC236}">
                <a16:creationId xmlns:a16="http://schemas.microsoft.com/office/drawing/2014/main" id="{95F1ED0C-4E1A-5FD7-B3FB-6603B7A3864F}"/>
              </a:ext>
            </a:extLst>
          </p:cNvPr>
          <p:cNvSpPr>
            <a:spLocks noGrp="1" noChangeArrowheads="1"/>
          </p:cNvSpPr>
          <p:nvPr>
            <p:ph type="sldNum" sz="quarter" idx="15"/>
          </p:nvPr>
        </p:nvSpPr>
        <p:spPr>
          <a:xfrm>
            <a:off x="6934200" y="6400800"/>
            <a:ext cx="1905000" cy="457200"/>
          </a:xfrm>
        </p:spPr>
        <p:txBody>
          <a:bodyPr/>
          <a:lstStyle>
            <a:lvl1pPr>
              <a:defRPr/>
            </a:lvl1pPr>
          </a:lstStyle>
          <a:p>
            <a:fld id="{616EC074-5EEA-4E8E-8AEC-A09DA6DD0313}" type="slidenum">
              <a:rPr lang="de-DE" altLang="de-DE"/>
              <a:pPr/>
              <a:t>‹Nr.›</a:t>
            </a:fld>
            <a:endParaRPr lang="de-DE" altLang="de-DE"/>
          </a:p>
        </p:txBody>
      </p:sp>
    </p:spTree>
    <p:extLst>
      <p:ext uri="{BB962C8B-B14F-4D97-AF65-F5344CB8AC3E}">
        <p14:creationId xmlns:p14="http://schemas.microsoft.com/office/powerpoint/2010/main" val="290362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type="dgm" idx="1"/>
          </p:nvPr>
        </p:nvSpPr>
        <p:spPr/>
        <p:txBody>
          <a:bodyPr rtlCol="0"/>
          <a:lstStyle/>
          <a:p>
            <a:pPr lvl="0"/>
            <a:endParaRPr lang="de-DE" noProof="0"/>
          </a:p>
        </p:txBody>
      </p:sp>
      <p:sp>
        <p:nvSpPr>
          <p:cNvPr id="4" name="Rechteck 3">
            <a:extLst>
              <a:ext uri="{FF2B5EF4-FFF2-40B4-BE49-F238E27FC236}">
                <a16:creationId xmlns:a16="http://schemas.microsoft.com/office/drawing/2014/main" id="{F5FE2020-9D15-88CE-FD47-07D1D8EEBBEF}"/>
              </a:ext>
            </a:extLst>
          </p:cNvPr>
          <p:cNvSpPr>
            <a:spLocks noGrp="1" noChangeArrowheads="1"/>
          </p:cNvSpPr>
          <p:nvPr>
            <p:ph type="dt" sz="half" idx="10"/>
          </p:nvPr>
        </p:nvSpPr>
        <p:spPr>
          <a:ln/>
        </p:spPr>
        <p:txBody>
          <a:bodyPr/>
          <a:lstStyle>
            <a:lvl1pPr>
              <a:defRPr/>
            </a:lvl1pPr>
          </a:lstStyle>
          <a:p>
            <a:fld id="{8570FAED-B168-4338-BB1D-500E81ABF379}" type="datetimeFigureOut">
              <a:rPr lang="de-DE" altLang="de-DE"/>
              <a:pPr/>
              <a:t>08.02.2024</a:t>
            </a:fld>
            <a:endParaRPr lang="de-DE" altLang="de-DE"/>
          </a:p>
        </p:txBody>
      </p:sp>
      <p:sp>
        <p:nvSpPr>
          <p:cNvPr id="5" name="Rechteck 1047">
            <a:extLst>
              <a:ext uri="{FF2B5EF4-FFF2-40B4-BE49-F238E27FC236}">
                <a16:creationId xmlns:a16="http://schemas.microsoft.com/office/drawing/2014/main" id="{42C41796-04BC-93ED-5810-8B2F3F971ADE}"/>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51F3447A-CD87-3152-F95A-964941403BC5}"/>
              </a:ext>
            </a:extLst>
          </p:cNvPr>
          <p:cNvSpPr>
            <a:spLocks noGrp="1" noChangeArrowheads="1"/>
          </p:cNvSpPr>
          <p:nvPr>
            <p:ph type="sldNum" sz="quarter" idx="12"/>
          </p:nvPr>
        </p:nvSpPr>
        <p:spPr>
          <a:ln/>
        </p:spPr>
        <p:txBody>
          <a:bodyPr/>
          <a:lstStyle>
            <a:lvl1pPr>
              <a:defRPr/>
            </a:lvl1pPr>
          </a:lstStyle>
          <a:p>
            <a:fld id="{B036CF98-FE11-4E89-8D5B-D94C0779769E}" type="slidenum">
              <a:rPr lang="de-DE" altLang="de-DE"/>
              <a:pPr/>
              <a:t>‹Nr.›</a:t>
            </a:fld>
            <a:endParaRPr lang="de-DE" altLang="de-DE"/>
          </a:p>
        </p:txBody>
      </p:sp>
    </p:spTree>
    <p:extLst>
      <p:ext uri="{BB962C8B-B14F-4D97-AF65-F5344CB8AC3E}">
        <p14:creationId xmlns:p14="http://schemas.microsoft.com/office/powerpoint/2010/main" val="185581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type="body"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23EF4367-F922-988E-3970-735E1EB1EBDE}"/>
              </a:ext>
            </a:extLst>
          </p:cNvPr>
          <p:cNvSpPr>
            <a:spLocks noGrp="1" noChangeArrowheads="1"/>
          </p:cNvSpPr>
          <p:nvPr>
            <p:ph type="dt" sz="half" idx="10"/>
          </p:nvPr>
        </p:nvSpPr>
        <p:spPr>
          <a:ln/>
        </p:spPr>
        <p:txBody>
          <a:bodyPr/>
          <a:lstStyle>
            <a:lvl1pPr>
              <a:defRPr/>
            </a:lvl1pPr>
          </a:lstStyle>
          <a:p>
            <a:fld id="{8BDD3C83-DC70-44C5-8867-75798EB0504F}" type="datetimeFigureOut">
              <a:rPr lang="de-DE" altLang="de-DE"/>
              <a:pPr/>
              <a:t>08.02.2024</a:t>
            </a:fld>
            <a:endParaRPr lang="de-DE" altLang="de-DE"/>
          </a:p>
        </p:txBody>
      </p:sp>
      <p:sp>
        <p:nvSpPr>
          <p:cNvPr id="5" name="Rechteck 1047">
            <a:extLst>
              <a:ext uri="{FF2B5EF4-FFF2-40B4-BE49-F238E27FC236}">
                <a16:creationId xmlns:a16="http://schemas.microsoft.com/office/drawing/2014/main" id="{E5259D86-9681-269A-1D11-B7982DBBABA6}"/>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3013AC9D-AEA9-C721-17CA-8A8981F8C9E7}"/>
              </a:ext>
            </a:extLst>
          </p:cNvPr>
          <p:cNvSpPr>
            <a:spLocks noGrp="1" noChangeArrowheads="1"/>
          </p:cNvSpPr>
          <p:nvPr>
            <p:ph type="sldNum" sz="quarter" idx="12"/>
          </p:nvPr>
        </p:nvSpPr>
        <p:spPr>
          <a:ln/>
        </p:spPr>
        <p:txBody>
          <a:bodyPr/>
          <a:lstStyle>
            <a:lvl1pPr>
              <a:defRPr/>
            </a:lvl1pPr>
          </a:lstStyle>
          <a:p>
            <a:fld id="{CF4897C0-3A86-4EEE-A8F1-43C08E83C35D}" type="slidenum">
              <a:rPr lang="de-DE" altLang="de-DE"/>
              <a:pPr/>
              <a:t>‹Nr.›</a:t>
            </a:fld>
            <a:endParaRPr lang="de-DE" altLang="de-DE"/>
          </a:p>
        </p:txBody>
      </p:sp>
    </p:spTree>
    <p:extLst>
      <p:ext uri="{BB962C8B-B14F-4D97-AF65-F5344CB8AC3E}">
        <p14:creationId xmlns:p14="http://schemas.microsoft.com/office/powerpoint/2010/main" val="274180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D8766F7D-969C-C60D-103A-48FD18A3162B}"/>
              </a:ext>
            </a:extLst>
          </p:cNvPr>
          <p:cNvSpPr>
            <a:spLocks noGrp="1" noChangeArrowheads="1"/>
          </p:cNvSpPr>
          <p:nvPr>
            <p:ph type="dt" sz="half" idx="10"/>
          </p:nvPr>
        </p:nvSpPr>
        <p:spPr>
          <a:ln/>
        </p:spPr>
        <p:txBody>
          <a:bodyPr/>
          <a:lstStyle>
            <a:lvl1pPr>
              <a:defRPr/>
            </a:lvl1pPr>
          </a:lstStyle>
          <a:p>
            <a:fld id="{29BF73B0-5754-4F02-896B-4EC9065E71B7}" type="datetimeFigureOut">
              <a:rPr lang="de-DE" altLang="de-DE"/>
              <a:pPr/>
              <a:t>08.02.2024</a:t>
            </a:fld>
            <a:endParaRPr lang="de-DE" altLang="de-DE"/>
          </a:p>
        </p:txBody>
      </p:sp>
      <p:sp>
        <p:nvSpPr>
          <p:cNvPr id="5" name="Rechteck 1047">
            <a:extLst>
              <a:ext uri="{FF2B5EF4-FFF2-40B4-BE49-F238E27FC236}">
                <a16:creationId xmlns:a16="http://schemas.microsoft.com/office/drawing/2014/main" id="{E1712A67-4D00-8778-2855-053526AE6033}"/>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FF2CD00D-623E-D8A8-227A-495384CB09CE}"/>
              </a:ext>
            </a:extLst>
          </p:cNvPr>
          <p:cNvSpPr>
            <a:spLocks noGrp="1" noChangeArrowheads="1"/>
          </p:cNvSpPr>
          <p:nvPr>
            <p:ph type="sldNum" sz="quarter" idx="12"/>
          </p:nvPr>
        </p:nvSpPr>
        <p:spPr>
          <a:ln/>
        </p:spPr>
        <p:txBody>
          <a:bodyPr/>
          <a:lstStyle>
            <a:lvl1pPr>
              <a:defRPr/>
            </a:lvl1pPr>
          </a:lstStyle>
          <a:p>
            <a:fld id="{0ED65853-EE4B-4A77-81A0-CA9CBA2EACA0}" type="slidenum">
              <a:rPr lang="de-DE" altLang="de-DE"/>
              <a:pPr/>
              <a:t>‹Nr.›</a:t>
            </a:fld>
            <a:endParaRPr lang="de-DE" altLang="de-DE"/>
          </a:p>
        </p:txBody>
      </p:sp>
    </p:spTree>
    <p:extLst>
      <p:ext uri="{BB962C8B-B14F-4D97-AF65-F5344CB8AC3E}">
        <p14:creationId xmlns:p14="http://schemas.microsoft.com/office/powerpoint/2010/main" val="429234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3A3ED381-43D6-E152-9A49-07DBD97F2536}"/>
              </a:ext>
            </a:extLst>
          </p:cNvPr>
          <p:cNvSpPr>
            <a:spLocks noGrp="1" noChangeArrowheads="1"/>
          </p:cNvSpPr>
          <p:nvPr>
            <p:ph type="dt" sz="half" idx="10"/>
          </p:nvPr>
        </p:nvSpPr>
        <p:spPr>
          <a:ln/>
        </p:spPr>
        <p:txBody>
          <a:bodyPr/>
          <a:lstStyle>
            <a:lvl1pPr>
              <a:defRPr/>
            </a:lvl1pPr>
          </a:lstStyle>
          <a:p>
            <a:fld id="{BBE523B6-0876-48AC-8BFE-E08E2AFD0F10}" type="datetimeFigureOut">
              <a:rPr lang="de-DE" altLang="de-DE"/>
              <a:pPr/>
              <a:t>08.02.2024</a:t>
            </a:fld>
            <a:endParaRPr lang="de-DE" altLang="de-DE"/>
          </a:p>
        </p:txBody>
      </p:sp>
      <p:sp>
        <p:nvSpPr>
          <p:cNvPr id="5" name="Rechteck 1047">
            <a:extLst>
              <a:ext uri="{FF2B5EF4-FFF2-40B4-BE49-F238E27FC236}">
                <a16:creationId xmlns:a16="http://schemas.microsoft.com/office/drawing/2014/main" id="{FFE24849-8BD2-187D-DA88-105AFD67C387}"/>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093E97C8-8778-AEDA-03E0-F2495C458E25}"/>
              </a:ext>
            </a:extLst>
          </p:cNvPr>
          <p:cNvSpPr>
            <a:spLocks noGrp="1" noChangeArrowheads="1"/>
          </p:cNvSpPr>
          <p:nvPr>
            <p:ph type="sldNum" sz="quarter" idx="12"/>
          </p:nvPr>
        </p:nvSpPr>
        <p:spPr>
          <a:ln/>
        </p:spPr>
        <p:txBody>
          <a:bodyPr/>
          <a:lstStyle>
            <a:lvl1pPr>
              <a:defRPr/>
            </a:lvl1pPr>
          </a:lstStyle>
          <a:p>
            <a:fld id="{650B6DCF-6FC1-4D1D-B5FC-4B4A48FDA297}" type="slidenum">
              <a:rPr lang="de-DE" altLang="de-DE"/>
              <a:pPr/>
              <a:t>‹Nr.›</a:t>
            </a:fld>
            <a:endParaRPr lang="de-DE" altLang="de-DE"/>
          </a:p>
        </p:txBody>
      </p:sp>
    </p:spTree>
    <p:extLst>
      <p:ext uri="{BB962C8B-B14F-4D97-AF65-F5344CB8AC3E}">
        <p14:creationId xmlns:p14="http://schemas.microsoft.com/office/powerpoint/2010/main" val="211703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sz="half" idx="1"/>
          </p:nvPr>
        </p:nvSpPr>
        <p:spPr>
          <a:xfrm>
            <a:off x="685800" y="19050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4648200" y="19050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9D961A7C-B0C3-BF63-1A94-CA88DBBA7232}"/>
              </a:ext>
            </a:extLst>
          </p:cNvPr>
          <p:cNvSpPr>
            <a:spLocks noGrp="1" noChangeArrowheads="1"/>
          </p:cNvSpPr>
          <p:nvPr>
            <p:ph type="dt" sz="half" idx="10"/>
          </p:nvPr>
        </p:nvSpPr>
        <p:spPr>
          <a:ln/>
        </p:spPr>
        <p:txBody>
          <a:bodyPr/>
          <a:lstStyle>
            <a:lvl1pPr>
              <a:defRPr/>
            </a:lvl1pPr>
          </a:lstStyle>
          <a:p>
            <a:fld id="{30D3FD48-9A89-4F18-B53E-B39A68D246DC}" type="datetimeFigureOut">
              <a:rPr lang="de-DE" altLang="de-DE"/>
              <a:pPr/>
              <a:t>08.02.2024</a:t>
            </a:fld>
            <a:endParaRPr lang="de-DE" altLang="de-DE"/>
          </a:p>
        </p:txBody>
      </p:sp>
      <p:sp>
        <p:nvSpPr>
          <p:cNvPr id="6" name="Rechteck 1047">
            <a:extLst>
              <a:ext uri="{FF2B5EF4-FFF2-40B4-BE49-F238E27FC236}">
                <a16:creationId xmlns:a16="http://schemas.microsoft.com/office/drawing/2014/main" id="{DB62FE0B-B141-730B-B76A-375143805EE9}"/>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551A0948-1456-2CDA-58D5-7B9BC9D9661B}"/>
              </a:ext>
            </a:extLst>
          </p:cNvPr>
          <p:cNvSpPr>
            <a:spLocks noGrp="1" noChangeArrowheads="1"/>
          </p:cNvSpPr>
          <p:nvPr>
            <p:ph type="sldNum" sz="quarter" idx="12"/>
          </p:nvPr>
        </p:nvSpPr>
        <p:spPr>
          <a:ln/>
        </p:spPr>
        <p:txBody>
          <a:bodyPr/>
          <a:lstStyle>
            <a:lvl1pPr>
              <a:defRPr/>
            </a:lvl1pPr>
          </a:lstStyle>
          <a:p>
            <a:fld id="{CA8DC2B1-4D6A-4577-BF9F-AFD14BEE889C}" type="slidenum">
              <a:rPr lang="de-DE" altLang="de-DE"/>
              <a:pPr/>
              <a:t>‹Nr.›</a:t>
            </a:fld>
            <a:endParaRPr lang="de-DE" altLang="de-DE"/>
          </a:p>
        </p:txBody>
      </p:sp>
    </p:spTree>
    <p:extLst>
      <p:ext uri="{BB962C8B-B14F-4D97-AF65-F5344CB8AC3E}">
        <p14:creationId xmlns:p14="http://schemas.microsoft.com/office/powerpoint/2010/main" val="204795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E3309080-043E-2416-5751-2B78C4924558}"/>
              </a:ext>
            </a:extLst>
          </p:cNvPr>
          <p:cNvSpPr>
            <a:spLocks noGrp="1" noChangeArrowheads="1"/>
          </p:cNvSpPr>
          <p:nvPr>
            <p:ph type="dt" sz="half" idx="10"/>
          </p:nvPr>
        </p:nvSpPr>
        <p:spPr>
          <a:ln/>
        </p:spPr>
        <p:txBody>
          <a:bodyPr/>
          <a:lstStyle>
            <a:lvl1pPr>
              <a:defRPr/>
            </a:lvl1pPr>
          </a:lstStyle>
          <a:p>
            <a:fld id="{AD35B8E4-D7F0-4B09-BA22-6C851CFC0234}" type="datetimeFigureOut">
              <a:rPr lang="de-DE" altLang="de-DE"/>
              <a:pPr/>
              <a:t>08.02.2024</a:t>
            </a:fld>
            <a:endParaRPr lang="de-DE" altLang="de-DE"/>
          </a:p>
        </p:txBody>
      </p:sp>
      <p:sp>
        <p:nvSpPr>
          <p:cNvPr id="8" name="Rechteck 1047">
            <a:extLst>
              <a:ext uri="{FF2B5EF4-FFF2-40B4-BE49-F238E27FC236}">
                <a16:creationId xmlns:a16="http://schemas.microsoft.com/office/drawing/2014/main" id="{5719CF94-971E-95EA-9726-60336C03612D}"/>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D97F0089-CD3D-515B-8EAA-678D3CE799FB}"/>
              </a:ext>
            </a:extLst>
          </p:cNvPr>
          <p:cNvSpPr>
            <a:spLocks noGrp="1" noChangeArrowheads="1"/>
          </p:cNvSpPr>
          <p:nvPr>
            <p:ph type="sldNum" sz="quarter" idx="12"/>
          </p:nvPr>
        </p:nvSpPr>
        <p:spPr>
          <a:ln/>
        </p:spPr>
        <p:txBody>
          <a:bodyPr/>
          <a:lstStyle>
            <a:lvl1pPr>
              <a:defRPr/>
            </a:lvl1pPr>
          </a:lstStyle>
          <a:p>
            <a:fld id="{C4DBF066-E2B3-4CCC-B6FE-3B05AB4EFE81}" type="slidenum">
              <a:rPr lang="de-DE" altLang="de-DE"/>
              <a:pPr/>
              <a:t>‹Nr.›</a:t>
            </a:fld>
            <a:endParaRPr lang="de-DE" altLang="de-DE"/>
          </a:p>
        </p:txBody>
      </p:sp>
    </p:spTree>
    <p:extLst>
      <p:ext uri="{BB962C8B-B14F-4D97-AF65-F5344CB8AC3E}">
        <p14:creationId xmlns:p14="http://schemas.microsoft.com/office/powerpoint/2010/main" val="162133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Rechteck 2">
            <a:extLst>
              <a:ext uri="{FF2B5EF4-FFF2-40B4-BE49-F238E27FC236}">
                <a16:creationId xmlns:a16="http://schemas.microsoft.com/office/drawing/2014/main" id="{8D4A6441-6A23-9F69-CE40-F7514695D9F2}"/>
              </a:ext>
            </a:extLst>
          </p:cNvPr>
          <p:cNvSpPr>
            <a:spLocks noGrp="1" noChangeArrowheads="1"/>
          </p:cNvSpPr>
          <p:nvPr>
            <p:ph type="dt" sz="half" idx="10"/>
          </p:nvPr>
        </p:nvSpPr>
        <p:spPr>
          <a:ln/>
        </p:spPr>
        <p:txBody>
          <a:bodyPr/>
          <a:lstStyle>
            <a:lvl1pPr>
              <a:defRPr/>
            </a:lvl1pPr>
          </a:lstStyle>
          <a:p>
            <a:fld id="{AAC33ACB-7A72-45F4-A754-67C6E636652C}" type="datetimeFigureOut">
              <a:rPr lang="de-DE" altLang="de-DE"/>
              <a:pPr/>
              <a:t>08.02.2024</a:t>
            </a:fld>
            <a:endParaRPr lang="de-DE" altLang="de-DE"/>
          </a:p>
        </p:txBody>
      </p:sp>
      <p:sp>
        <p:nvSpPr>
          <p:cNvPr id="4" name="Rechteck 1047">
            <a:extLst>
              <a:ext uri="{FF2B5EF4-FFF2-40B4-BE49-F238E27FC236}">
                <a16:creationId xmlns:a16="http://schemas.microsoft.com/office/drawing/2014/main" id="{62DEFEC2-7EFE-2A58-C33D-55F47F118ACB}"/>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6EAA1F46-6B02-A46B-8F67-1C9EC3ED395B}"/>
              </a:ext>
            </a:extLst>
          </p:cNvPr>
          <p:cNvSpPr>
            <a:spLocks noGrp="1" noChangeArrowheads="1"/>
          </p:cNvSpPr>
          <p:nvPr>
            <p:ph type="sldNum" sz="quarter" idx="12"/>
          </p:nvPr>
        </p:nvSpPr>
        <p:spPr>
          <a:ln/>
        </p:spPr>
        <p:txBody>
          <a:bodyPr/>
          <a:lstStyle>
            <a:lvl1pPr>
              <a:defRPr/>
            </a:lvl1pPr>
          </a:lstStyle>
          <a:p>
            <a:fld id="{37A0F9FD-B0F9-4DA5-BC33-3BC12E95F7DB}" type="slidenum">
              <a:rPr lang="de-DE" altLang="de-DE"/>
              <a:pPr/>
              <a:t>‹Nr.›</a:t>
            </a:fld>
            <a:endParaRPr lang="de-DE" altLang="de-DE"/>
          </a:p>
        </p:txBody>
      </p:sp>
    </p:spTree>
    <p:extLst>
      <p:ext uri="{BB962C8B-B14F-4D97-AF65-F5344CB8AC3E}">
        <p14:creationId xmlns:p14="http://schemas.microsoft.com/office/powerpoint/2010/main" val="259328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C77009E-3715-3CAA-9747-BBFDB48F4122}"/>
              </a:ext>
            </a:extLst>
          </p:cNvPr>
          <p:cNvSpPr>
            <a:spLocks noGrp="1" noChangeArrowheads="1"/>
          </p:cNvSpPr>
          <p:nvPr>
            <p:ph type="dt" sz="half" idx="10"/>
          </p:nvPr>
        </p:nvSpPr>
        <p:spPr>
          <a:ln/>
        </p:spPr>
        <p:txBody>
          <a:bodyPr/>
          <a:lstStyle>
            <a:lvl1pPr>
              <a:defRPr/>
            </a:lvl1pPr>
          </a:lstStyle>
          <a:p>
            <a:fld id="{D09F5F5C-4657-45F8-8AA2-1B60D316365C}" type="datetimeFigureOut">
              <a:rPr lang="de-DE" altLang="de-DE"/>
              <a:pPr/>
              <a:t>08.02.2024</a:t>
            </a:fld>
            <a:endParaRPr lang="de-DE" altLang="de-DE"/>
          </a:p>
        </p:txBody>
      </p:sp>
      <p:sp>
        <p:nvSpPr>
          <p:cNvPr id="3" name="Rechteck 1047">
            <a:extLst>
              <a:ext uri="{FF2B5EF4-FFF2-40B4-BE49-F238E27FC236}">
                <a16:creationId xmlns:a16="http://schemas.microsoft.com/office/drawing/2014/main" id="{20856C7F-5A53-FFFD-59B4-53E3305465CA}"/>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1D870833-DC92-A0F8-4D2C-F8D52A45B434}"/>
              </a:ext>
            </a:extLst>
          </p:cNvPr>
          <p:cNvSpPr>
            <a:spLocks noGrp="1" noChangeArrowheads="1"/>
          </p:cNvSpPr>
          <p:nvPr>
            <p:ph type="sldNum" sz="quarter" idx="12"/>
          </p:nvPr>
        </p:nvSpPr>
        <p:spPr>
          <a:ln/>
        </p:spPr>
        <p:txBody>
          <a:bodyPr/>
          <a:lstStyle>
            <a:lvl1pPr>
              <a:defRPr/>
            </a:lvl1pPr>
          </a:lstStyle>
          <a:p>
            <a:fld id="{4953D786-204E-4FD4-A533-36319C42C2DB}" type="slidenum">
              <a:rPr lang="de-DE" altLang="de-DE"/>
              <a:pPr/>
              <a:t>‹Nr.›</a:t>
            </a:fld>
            <a:endParaRPr lang="de-DE" altLang="de-DE"/>
          </a:p>
        </p:txBody>
      </p:sp>
    </p:spTree>
    <p:extLst>
      <p:ext uri="{BB962C8B-B14F-4D97-AF65-F5344CB8AC3E}">
        <p14:creationId xmlns:p14="http://schemas.microsoft.com/office/powerpoint/2010/main" val="329453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nchor="b"/>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641D369B-A0DC-B342-D16A-F8C89E6BFBE5}"/>
              </a:ext>
            </a:extLst>
          </p:cNvPr>
          <p:cNvSpPr>
            <a:spLocks noGrp="1" noChangeArrowheads="1"/>
          </p:cNvSpPr>
          <p:nvPr>
            <p:ph type="dt" sz="half" idx="10"/>
          </p:nvPr>
        </p:nvSpPr>
        <p:spPr>
          <a:ln/>
        </p:spPr>
        <p:txBody>
          <a:bodyPr/>
          <a:lstStyle>
            <a:lvl1pPr>
              <a:defRPr/>
            </a:lvl1pPr>
          </a:lstStyle>
          <a:p>
            <a:fld id="{5194D0DC-7BD6-4B19-89EB-62C56E8B8866}" type="datetimeFigureOut">
              <a:rPr lang="de-DE" altLang="de-DE"/>
              <a:pPr/>
              <a:t>08.02.2024</a:t>
            </a:fld>
            <a:endParaRPr lang="de-DE" altLang="de-DE"/>
          </a:p>
        </p:txBody>
      </p:sp>
      <p:sp>
        <p:nvSpPr>
          <p:cNvPr id="6" name="Rechteck 1047">
            <a:extLst>
              <a:ext uri="{FF2B5EF4-FFF2-40B4-BE49-F238E27FC236}">
                <a16:creationId xmlns:a16="http://schemas.microsoft.com/office/drawing/2014/main" id="{EBEDEC8C-667D-9458-D77C-D9045E88F999}"/>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A3879E00-3A91-011E-77A7-281C858B8DCE}"/>
              </a:ext>
            </a:extLst>
          </p:cNvPr>
          <p:cNvSpPr>
            <a:spLocks noGrp="1" noChangeArrowheads="1"/>
          </p:cNvSpPr>
          <p:nvPr>
            <p:ph type="sldNum" sz="quarter" idx="12"/>
          </p:nvPr>
        </p:nvSpPr>
        <p:spPr>
          <a:ln/>
        </p:spPr>
        <p:txBody>
          <a:bodyPr/>
          <a:lstStyle>
            <a:lvl1pPr>
              <a:defRPr/>
            </a:lvl1pPr>
          </a:lstStyle>
          <a:p>
            <a:fld id="{60A82926-590B-4BA5-8A87-D4F8E99DE7CD}" type="slidenum">
              <a:rPr lang="de-DE" altLang="de-DE"/>
              <a:pPr/>
              <a:t>‹Nr.›</a:t>
            </a:fld>
            <a:endParaRPr lang="de-DE" altLang="de-DE"/>
          </a:p>
        </p:txBody>
      </p:sp>
    </p:spTree>
    <p:extLst>
      <p:ext uri="{BB962C8B-B14F-4D97-AF65-F5344CB8AC3E}">
        <p14:creationId xmlns:p14="http://schemas.microsoft.com/office/powerpoint/2010/main" val="18476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nchor="b"/>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A9811091-53F9-C082-58DF-B12D87CD4548}"/>
              </a:ext>
            </a:extLst>
          </p:cNvPr>
          <p:cNvSpPr>
            <a:spLocks noGrp="1" noChangeArrowheads="1"/>
          </p:cNvSpPr>
          <p:nvPr>
            <p:ph type="dt" sz="half" idx="10"/>
          </p:nvPr>
        </p:nvSpPr>
        <p:spPr>
          <a:ln/>
        </p:spPr>
        <p:txBody>
          <a:bodyPr/>
          <a:lstStyle>
            <a:lvl1pPr>
              <a:defRPr/>
            </a:lvl1pPr>
          </a:lstStyle>
          <a:p>
            <a:fld id="{06A5462E-4CB0-4DA3-8CB2-995F7AAF78BA}" type="datetimeFigureOut">
              <a:rPr lang="de-DE" altLang="de-DE"/>
              <a:pPr/>
              <a:t>08.02.2024</a:t>
            </a:fld>
            <a:endParaRPr lang="de-DE" altLang="de-DE"/>
          </a:p>
        </p:txBody>
      </p:sp>
      <p:sp>
        <p:nvSpPr>
          <p:cNvPr id="6" name="Rechteck 1047">
            <a:extLst>
              <a:ext uri="{FF2B5EF4-FFF2-40B4-BE49-F238E27FC236}">
                <a16:creationId xmlns:a16="http://schemas.microsoft.com/office/drawing/2014/main" id="{6081B0E5-3349-9BEB-161A-8917C06D8A7A}"/>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8AE74405-E78D-91A6-8CD6-5CC3FDCD125F}"/>
              </a:ext>
            </a:extLst>
          </p:cNvPr>
          <p:cNvSpPr>
            <a:spLocks noGrp="1" noChangeArrowheads="1"/>
          </p:cNvSpPr>
          <p:nvPr>
            <p:ph type="sldNum" sz="quarter" idx="12"/>
          </p:nvPr>
        </p:nvSpPr>
        <p:spPr>
          <a:ln/>
        </p:spPr>
        <p:txBody>
          <a:bodyPr/>
          <a:lstStyle>
            <a:lvl1pPr>
              <a:defRPr/>
            </a:lvl1pPr>
          </a:lstStyle>
          <a:p>
            <a:fld id="{839FA519-420A-4CF4-A9A8-EE8CFCB72445}" type="slidenum">
              <a:rPr lang="de-DE" altLang="de-DE"/>
              <a:pPr/>
              <a:t>‹Nr.›</a:t>
            </a:fld>
            <a:endParaRPr lang="de-DE" altLang="de-DE"/>
          </a:p>
        </p:txBody>
      </p:sp>
    </p:spTree>
    <p:extLst>
      <p:ext uri="{BB962C8B-B14F-4D97-AF65-F5344CB8AC3E}">
        <p14:creationId xmlns:p14="http://schemas.microsoft.com/office/powerpoint/2010/main" val="170008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0">
            <a:extLst>
              <a:ext uri="{FF2B5EF4-FFF2-40B4-BE49-F238E27FC236}">
                <a16:creationId xmlns:a16="http://schemas.microsoft.com/office/drawing/2014/main" id="{2F7DCBF1-8906-6029-5AD7-47A8CCA5906C}"/>
              </a:ext>
            </a:extLst>
          </p:cNvPr>
          <p:cNvGrpSpPr>
            <a:grpSpLocks/>
          </p:cNvGrpSpPr>
          <p:nvPr userDrawn="1"/>
        </p:nvGrpSpPr>
        <p:grpSpPr bwMode="auto">
          <a:xfrm>
            <a:off x="0" y="0"/>
            <a:ext cx="9132888" cy="6845300"/>
            <a:chOff x="0" y="0"/>
            <a:chExt cx="5753" cy="4312"/>
          </a:xfrm>
        </p:grpSpPr>
        <p:sp>
          <p:nvSpPr>
            <p:cNvPr id="1026" name="Rechteck 1025">
              <a:extLst>
                <a:ext uri="{FF2B5EF4-FFF2-40B4-BE49-F238E27FC236}">
                  <a16:creationId xmlns:a16="http://schemas.microsoft.com/office/drawing/2014/main" id="{B05145FD-BE07-6DE5-8662-44662A14C76F}"/>
                </a:ext>
              </a:extLst>
            </p:cNvPr>
            <p:cNvSpPr>
              <a:spLocks noChangeArrowheads="1"/>
            </p:cNvSpPr>
            <p:nvPr/>
          </p:nvSpPr>
          <p:spPr bwMode="ltGray">
            <a:xfrm>
              <a:off x="0" y="0"/>
              <a:ext cx="5753" cy="4312"/>
            </a:xfrm>
            <a:prstGeom prst="rect">
              <a:avLst/>
            </a:prstGeom>
            <a:gradFill rotWithShape="0">
              <a:gsLst>
                <a:gs pos="0">
                  <a:schemeClr val="bg2"/>
                </a:gs>
                <a:gs pos="100000">
                  <a:schemeClr val="bg1"/>
                </a:gs>
              </a:gsLst>
              <a:path path="rect">
                <a:fillToRect r="100000" b="100000"/>
              </a:path>
            </a:gradFill>
            <a:ln>
              <a:noFill/>
            </a:ln>
            <a:effectLst>
              <a:outerShdw dist="1347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1027" name="Rechteck 1026">
              <a:extLst>
                <a:ext uri="{FF2B5EF4-FFF2-40B4-BE49-F238E27FC236}">
                  <a16:creationId xmlns:a16="http://schemas.microsoft.com/office/drawing/2014/main" id="{B3A065E3-3D9B-9772-E4E5-8B73B4A3E6E4}"/>
                </a:ext>
              </a:extLst>
            </p:cNvPr>
            <p:cNvSpPr>
              <a:spLocks noChangeArrowheads="1"/>
            </p:cNvSpPr>
            <p:nvPr/>
          </p:nvSpPr>
          <p:spPr bwMode="white">
            <a:xfrm>
              <a:off x="235" y="240"/>
              <a:ext cx="5518" cy="4072"/>
            </a:xfrm>
            <a:prstGeom prst="rect">
              <a:avLst/>
            </a:prstGeom>
            <a:ln>
              <a:noFill/>
            </a:ln>
            <a:effectLst>
              <a:outerShdw dist="13470"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3082" name="Group 19">
              <a:extLst>
                <a:ext uri="{FF2B5EF4-FFF2-40B4-BE49-F238E27FC236}">
                  <a16:creationId xmlns:a16="http://schemas.microsoft.com/office/drawing/2014/main" id="{93DC9BA0-65A1-E8A4-C55B-5B40357EA741}"/>
                </a:ext>
              </a:extLst>
            </p:cNvPr>
            <p:cNvGrpSpPr>
              <a:grpSpLocks/>
            </p:cNvGrpSpPr>
            <p:nvPr userDrawn="1"/>
          </p:nvGrpSpPr>
          <p:grpSpPr bwMode="auto">
            <a:xfrm>
              <a:off x="4245" y="2592"/>
              <a:ext cx="1280" cy="1440"/>
              <a:chOff x="4245" y="2592"/>
              <a:chExt cx="1280" cy="1440"/>
            </a:xfrm>
          </p:grpSpPr>
          <p:sp>
            <p:nvSpPr>
              <p:cNvPr id="1028" name="Rechteck 1027">
                <a:extLst>
                  <a:ext uri="{FF2B5EF4-FFF2-40B4-BE49-F238E27FC236}">
                    <a16:creationId xmlns:a16="http://schemas.microsoft.com/office/drawing/2014/main" id="{50B5050C-1BFB-5142-174E-CCA3F611F5C4}"/>
                  </a:ext>
                </a:extLst>
              </p:cNvPr>
              <p:cNvSpPr>
                <a:spLocks noChangeArrowheads="1"/>
              </p:cNvSpPr>
              <p:nvPr/>
            </p:nvSpPr>
            <p:spPr bwMode="auto">
              <a:xfrm>
                <a:off x="5440" y="3936"/>
                <a:ext cx="85" cy="96"/>
              </a:xfrm>
              <a:prstGeom prst="rect">
                <a:avLst/>
              </a:prstGeom>
              <a:solidFill>
                <a:srgbClr val="FF00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9" name="Rechteck 1028">
                <a:extLst>
                  <a:ext uri="{FF2B5EF4-FFF2-40B4-BE49-F238E27FC236}">
                    <a16:creationId xmlns:a16="http://schemas.microsoft.com/office/drawing/2014/main" id="{630319B7-6E94-7C6B-E001-9D4E625152D1}"/>
                  </a:ext>
                </a:extLst>
              </p:cNvPr>
              <p:cNvSpPr>
                <a:spLocks noChangeArrowheads="1"/>
              </p:cNvSpPr>
              <p:nvPr/>
            </p:nvSpPr>
            <p:spPr bwMode="auto">
              <a:xfrm>
                <a:off x="5269" y="3936"/>
                <a:ext cx="86" cy="96"/>
              </a:xfrm>
              <a:prstGeom prst="rect">
                <a:avLst/>
              </a:prstGeom>
              <a:solidFill>
                <a:srgbClr val="FF66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0" name="Rechteck 1029">
                <a:extLst>
                  <a:ext uri="{FF2B5EF4-FFF2-40B4-BE49-F238E27FC236}">
                    <a16:creationId xmlns:a16="http://schemas.microsoft.com/office/drawing/2014/main" id="{8B69E56B-700D-847E-3A89-44FADB398DA3}"/>
                  </a:ext>
                </a:extLst>
              </p:cNvPr>
              <p:cNvSpPr>
                <a:spLocks noChangeArrowheads="1"/>
              </p:cNvSpPr>
              <p:nvPr/>
            </p:nvSpPr>
            <p:spPr bwMode="auto">
              <a:xfrm>
                <a:off x="5099" y="3936"/>
                <a:ext cx="85" cy="96"/>
              </a:xfrm>
              <a:prstGeom prst="rect">
                <a:avLst/>
              </a:prstGeom>
              <a:solidFill>
                <a:srgbClr val="FFFF00"/>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1" name="Rechteck 1030">
                <a:extLst>
                  <a:ext uri="{FF2B5EF4-FFF2-40B4-BE49-F238E27FC236}">
                    <a16:creationId xmlns:a16="http://schemas.microsoft.com/office/drawing/2014/main" id="{075AA40A-BE7E-59BD-58C3-637740FB2590}"/>
                  </a:ext>
                </a:extLst>
              </p:cNvPr>
              <p:cNvSpPr>
                <a:spLocks noChangeArrowheads="1"/>
              </p:cNvSpPr>
              <p:nvPr/>
            </p:nvSpPr>
            <p:spPr bwMode="auto">
              <a:xfrm>
                <a:off x="4928" y="3936"/>
                <a:ext cx="85" cy="96"/>
              </a:xfrm>
              <a:prstGeom prst="rect">
                <a:avLst/>
              </a:prstGeom>
              <a:solidFill>
                <a:srgbClr val="66FF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2" name="Rechteck 1031">
                <a:extLst>
                  <a:ext uri="{FF2B5EF4-FFF2-40B4-BE49-F238E27FC236}">
                    <a16:creationId xmlns:a16="http://schemas.microsoft.com/office/drawing/2014/main" id="{A24579CE-CB5C-D7B5-39DC-1132A1C7B6F4}"/>
                  </a:ext>
                </a:extLst>
              </p:cNvPr>
              <p:cNvSpPr>
                <a:spLocks noChangeArrowheads="1"/>
              </p:cNvSpPr>
              <p:nvPr/>
            </p:nvSpPr>
            <p:spPr bwMode="auto">
              <a:xfrm>
                <a:off x="4757" y="3936"/>
                <a:ext cx="86" cy="96"/>
              </a:xfrm>
              <a:prstGeom prst="rect">
                <a:avLst/>
              </a:prstGeom>
              <a:solidFill>
                <a:srgbClr val="00FFCC"/>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3" name="Rechteck 1032">
                <a:extLst>
                  <a:ext uri="{FF2B5EF4-FFF2-40B4-BE49-F238E27FC236}">
                    <a16:creationId xmlns:a16="http://schemas.microsoft.com/office/drawing/2014/main" id="{BDA7DE6B-2BC4-A0A1-FC75-42883CFF58F7}"/>
                  </a:ext>
                </a:extLst>
              </p:cNvPr>
              <p:cNvSpPr>
                <a:spLocks noChangeArrowheads="1"/>
              </p:cNvSpPr>
              <p:nvPr/>
            </p:nvSpPr>
            <p:spPr bwMode="auto">
              <a:xfrm>
                <a:off x="4587" y="3936"/>
                <a:ext cx="85" cy="96"/>
              </a:xfrm>
              <a:prstGeom prst="rect">
                <a:avLst/>
              </a:prstGeom>
              <a:solidFill>
                <a:srgbClr val="3333FF"/>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4" name="Rechteck 1033">
                <a:extLst>
                  <a:ext uri="{FF2B5EF4-FFF2-40B4-BE49-F238E27FC236}">
                    <a16:creationId xmlns:a16="http://schemas.microsoft.com/office/drawing/2014/main" id="{78D25BC3-25B0-4735-E48C-49292DA77BD7}"/>
                  </a:ext>
                </a:extLst>
              </p:cNvPr>
              <p:cNvSpPr>
                <a:spLocks noChangeArrowheads="1"/>
              </p:cNvSpPr>
              <p:nvPr/>
            </p:nvSpPr>
            <p:spPr bwMode="auto">
              <a:xfrm>
                <a:off x="4416" y="3936"/>
                <a:ext cx="85" cy="96"/>
              </a:xfrm>
              <a:prstGeom prst="rect">
                <a:avLst/>
              </a:prstGeom>
              <a:solidFill>
                <a:srgbClr val="9933FF"/>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5" name="Rechteck 1034">
                <a:extLst>
                  <a:ext uri="{FF2B5EF4-FFF2-40B4-BE49-F238E27FC236}">
                    <a16:creationId xmlns:a16="http://schemas.microsoft.com/office/drawing/2014/main" id="{29B655B4-70BB-CDA8-4651-1705C5B81159}"/>
                  </a:ext>
                </a:extLst>
              </p:cNvPr>
              <p:cNvSpPr>
                <a:spLocks noChangeArrowheads="1"/>
              </p:cNvSpPr>
              <p:nvPr/>
            </p:nvSpPr>
            <p:spPr bwMode="auto">
              <a:xfrm>
                <a:off x="4245" y="3936"/>
                <a:ext cx="86" cy="96"/>
              </a:xfrm>
              <a:prstGeom prst="rect">
                <a:avLst/>
              </a:prstGeom>
              <a:solidFill>
                <a:srgbClr val="D6009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6" name="Rechteck 1035">
                <a:extLst>
                  <a:ext uri="{FF2B5EF4-FFF2-40B4-BE49-F238E27FC236}">
                    <a16:creationId xmlns:a16="http://schemas.microsoft.com/office/drawing/2014/main" id="{FC1FF98E-51B4-7E25-9B5F-A78CFA91B240}"/>
                  </a:ext>
                </a:extLst>
              </p:cNvPr>
              <p:cNvSpPr>
                <a:spLocks noChangeArrowheads="1"/>
              </p:cNvSpPr>
              <p:nvPr/>
            </p:nvSpPr>
            <p:spPr bwMode="auto">
              <a:xfrm>
                <a:off x="5440" y="3744"/>
                <a:ext cx="85" cy="96"/>
              </a:xfrm>
              <a:prstGeom prst="rect">
                <a:avLst/>
              </a:prstGeom>
              <a:solidFill>
                <a:srgbClr val="FF66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7" name="Rechteck 1036">
                <a:extLst>
                  <a:ext uri="{FF2B5EF4-FFF2-40B4-BE49-F238E27FC236}">
                    <a16:creationId xmlns:a16="http://schemas.microsoft.com/office/drawing/2014/main" id="{A9AFF680-942D-4376-6571-92D1B0EDAF8C}"/>
                  </a:ext>
                </a:extLst>
              </p:cNvPr>
              <p:cNvSpPr>
                <a:spLocks noChangeArrowheads="1"/>
              </p:cNvSpPr>
              <p:nvPr/>
            </p:nvSpPr>
            <p:spPr bwMode="auto">
              <a:xfrm>
                <a:off x="5440" y="3552"/>
                <a:ext cx="85" cy="96"/>
              </a:xfrm>
              <a:prstGeom prst="rect">
                <a:avLst/>
              </a:prstGeom>
              <a:solidFill>
                <a:srgbClr val="FFFF00"/>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8" name="Rechteck 1037">
                <a:extLst>
                  <a:ext uri="{FF2B5EF4-FFF2-40B4-BE49-F238E27FC236}">
                    <a16:creationId xmlns:a16="http://schemas.microsoft.com/office/drawing/2014/main" id="{A1E92F9A-0EAC-FE20-FD93-344812B5AB76}"/>
                  </a:ext>
                </a:extLst>
              </p:cNvPr>
              <p:cNvSpPr>
                <a:spLocks noChangeArrowheads="1"/>
              </p:cNvSpPr>
              <p:nvPr/>
            </p:nvSpPr>
            <p:spPr bwMode="auto">
              <a:xfrm>
                <a:off x="5440" y="3360"/>
                <a:ext cx="85" cy="96"/>
              </a:xfrm>
              <a:prstGeom prst="rect">
                <a:avLst/>
              </a:prstGeom>
              <a:solidFill>
                <a:srgbClr val="66FF3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39" name="Rechteck 1038">
                <a:extLst>
                  <a:ext uri="{FF2B5EF4-FFF2-40B4-BE49-F238E27FC236}">
                    <a16:creationId xmlns:a16="http://schemas.microsoft.com/office/drawing/2014/main" id="{DF526412-6368-CE07-A1DA-86EB4B731456}"/>
                  </a:ext>
                </a:extLst>
              </p:cNvPr>
              <p:cNvSpPr>
                <a:spLocks noChangeArrowheads="1"/>
              </p:cNvSpPr>
              <p:nvPr/>
            </p:nvSpPr>
            <p:spPr bwMode="auto">
              <a:xfrm>
                <a:off x="5440" y="3168"/>
                <a:ext cx="85" cy="96"/>
              </a:xfrm>
              <a:prstGeom prst="rect">
                <a:avLst/>
              </a:prstGeom>
              <a:solidFill>
                <a:srgbClr val="00FFCC"/>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40" name="Rechteck 1039">
                <a:extLst>
                  <a:ext uri="{FF2B5EF4-FFF2-40B4-BE49-F238E27FC236}">
                    <a16:creationId xmlns:a16="http://schemas.microsoft.com/office/drawing/2014/main" id="{D1AEE00A-4EE2-5DC5-E071-CBAC1015F152}"/>
                  </a:ext>
                </a:extLst>
              </p:cNvPr>
              <p:cNvSpPr>
                <a:spLocks noChangeArrowheads="1"/>
              </p:cNvSpPr>
              <p:nvPr/>
            </p:nvSpPr>
            <p:spPr bwMode="auto">
              <a:xfrm>
                <a:off x="5440" y="2976"/>
                <a:ext cx="85" cy="96"/>
              </a:xfrm>
              <a:prstGeom prst="rect">
                <a:avLst/>
              </a:prstGeom>
              <a:solidFill>
                <a:srgbClr val="3333FF"/>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41" name="Rechteck 1040">
                <a:extLst>
                  <a:ext uri="{FF2B5EF4-FFF2-40B4-BE49-F238E27FC236}">
                    <a16:creationId xmlns:a16="http://schemas.microsoft.com/office/drawing/2014/main" id="{C09EC9EF-A2F7-38F4-7301-B5FAFC851C07}"/>
                  </a:ext>
                </a:extLst>
              </p:cNvPr>
              <p:cNvSpPr>
                <a:spLocks noChangeArrowheads="1"/>
              </p:cNvSpPr>
              <p:nvPr/>
            </p:nvSpPr>
            <p:spPr bwMode="auto">
              <a:xfrm>
                <a:off x="5440" y="2784"/>
                <a:ext cx="85" cy="96"/>
              </a:xfrm>
              <a:prstGeom prst="rect">
                <a:avLst/>
              </a:prstGeom>
              <a:solidFill>
                <a:srgbClr val="9933FF"/>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42" name="Rechteck 1041">
                <a:extLst>
                  <a:ext uri="{FF2B5EF4-FFF2-40B4-BE49-F238E27FC236}">
                    <a16:creationId xmlns:a16="http://schemas.microsoft.com/office/drawing/2014/main" id="{326F8557-4D1A-CE31-0B3D-D04B09451868}"/>
                  </a:ext>
                </a:extLst>
              </p:cNvPr>
              <p:cNvSpPr>
                <a:spLocks noChangeArrowheads="1"/>
              </p:cNvSpPr>
              <p:nvPr/>
            </p:nvSpPr>
            <p:spPr bwMode="auto">
              <a:xfrm>
                <a:off x="5440" y="2592"/>
                <a:ext cx="85" cy="96"/>
              </a:xfrm>
              <a:prstGeom prst="rect">
                <a:avLst/>
              </a:prstGeom>
              <a:solidFill>
                <a:srgbClr val="D60093"/>
              </a:solidFill>
              <a:ln>
                <a:noFill/>
              </a:ln>
              <a:effectLst>
                <a:outerShdw dist="53882" dir="2700000" algn="ctr" rotWithShape="0">
                  <a:srgbClr val="00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
        <p:nvSpPr>
          <p:cNvPr id="1045" name="Rechteck 1044">
            <a:extLst>
              <a:ext uri="{FF2B5EF4-FFF2-40B4-BE49-F238E27FC236}">
                <a16:creationId xmlns:a16="http://schemas.microsoft.com/office/drawing/2014/main" id="{60532E24-7627-C1A3-4839-48E9558D9244}"/>
              </a:ext>
            </a:extLst>
          </p:cNvPr>
          <p:cNvSpPr>
            <a:spLocks noGrp="1" noChangeArrowheads="1"/>
          </p:cNvSpPr>
          <p:nvPr>
            <p:ph type="title"/>
          </p:nvPr>
        </p:nvSpPr>
        <p:spPr bwMode="auto">
          <a:xfrm>
            <a:off x="685800" y="533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1046" name="Rechteck 1045">
            <a:extLst>
              <a:ext uri="{FF2B5EF4-FFF2-40B4-BE49-F238E27FC236}">
                <a16:creationId xmlns:a16="http://schemas.microsoft.com/office/drawing/2014/main" id="{FC72D7F4-EB07-BC6D-4DC4-5E1EC9D4B3EE}"/>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47" name="Rechteck 1046">
            <a:extLst>
              <a:ext uri="{FF2B5EF4-FFF2-40B4-BE49-F238E27FC236}">
                <a16:creationId xmlns:a16="http://schemas.microsoft.com/office/drawing/2014/main" id="{83EFB5B0-4C59-9722-D8F5-739AD8CDB1BE}"/>
              </a:ext>
            </a:extLst>
          </p:cNvPr>
          <p:cNvSpPr>
            <a:spLocks noGrp="1" noChangeArrowheads="1"/>
          </p:cNvSpPr>
          <p:nvPr>
            <p:ph type="dt" sz="half" idx="2"/>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sz="1400"/>
            </a:lvl1pPr>
          </a:lstStyle>
          <a:p>
            <a:fld id="{0F0722FB-AC69-43F0-AF82-12779A106498}" type="datetimeFigureOut">
              <a:rPr lang="de-DE" altLang="de-DE"/>
              <a:pPr/>
              <a:t>08.02.2024</a:t>
            </a:fld>
            <a:endParaRPr lang="de-DE" altLang="de-DE"/>
          </a:p>
        </p:txBody>
      </p:sp>
      <p:sp>
        <p:nvSpPr>
          <p:cNvPr id="3078" name="Rechteck 1047">
            <a:extLst>
              <a:ext uri="{FF2B5EF4-FFF2-40B4-BE49-F238E27FC236}">
                <a16:creationId xmlns:a16="http://schemas.microsoft.com/office/drawing/2014/main" id="{C5A0C4ED-A95F-3BA7-77FF-CEB135B8CBD7}"/>
              </a:ext>
            </a:extLst>
          </p:cNvPr>
          <p:cNvSpPr>
            <a:spLocks noGrp="1" noChangeArrowheads="1"/>
          </p:cNvSpPr>
          <p:nvPr>
            <p:ph type="ftr" sz="quarter" idx="3"/>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sz="1400"/>
            </a:lvl1pPr>
          </a:lstStyle>
          <a:p>
            <a:endParaRPr lang="de-DE" altLang="de-DE"/>
          </a:p>
        </p:txBody>
      </p:sp>
      <p:sp>
        <p:nvSpPr>
          <p:cNvPr id="1049" name="Rechteck 1048">
            <a:extLst>
              <a:ext uri="{FF2B5EF4-FFF2-40B4-BE49-F238E27FC236}">
                <a16:creationId xmlns:a16="http://schemas.microsoft.com/office/drawing/2014/main" id="{EF7D1E06-626F-6D2B-DFB7-D9FDDBA28692}"/>
              </a:ext>
            </a:extLst>
          </p:cNvPr>
          <p:cNvSpPr>
            <a:spLocks noGrp="1" noChangeArrowheads="1"/>
          </p:cNvSpPr>
          <p:nvPr>
            <p:ph type="sldNum" sz="quarter" idx="4"/>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sz="1400"/>
            </a:lvl1pPr>
          </a:lstStyle>
          <a:p>
            <a:fld id="{132775DA-1EC2-4E2A-BCC5-AB3320B8B27B}"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0.wav"/><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6.wav"/><Relationship Id="rId1" Type="http://schemas.openxmlformats.org/officeDocument/2006/relationships/slideLayout" Target="../slideLayouts/slideLayout6.xml"/><Relationship Id="rId4" Type="http://schemas.openxmlformats.org/officeDocument/2006/relationships/audio" Target="../media/audio18.wav"/></Relationships>
</file>

<file path=ppt/slides/_rels/slide22.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0.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0.wav"/><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7.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20.wav"/><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5.wav"/><Relationship Id="rId1" Type="http://schemas.openxmlformats.org/officeDocument/2006/relationships/slideLayout" Target="../slideLayouts/slideLayout10.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Form 4096">
            <a:extLst>
              <a:ext uri="{FF2B5EF4-FFF2-40B4-BE49-F238E27FC236}">
                <a16:creationId xmlns:a16="http://schemas.microsoft.com/office/drawing/2014/main" id="{C24E7830-EDAE-A082-3E03-EBA950E1708A}"/>
              </a:ext>
            </a:extLst>
          </p:cNvPr>
          <p:cNvSpPr>
            <a:spLocks noGrp="1" noChangeArrowheads="1"/>
          </p:cNvSpPr>
          <p:nvPr>
            <p:ph type="ctrTitle"/>
          </p:nvPr>
        </p:nvSpPr>
        <p:spPr>
          <a:xfrm>
            <a:off x="1143000" y="1600200"/>
            <a:ext cx="7772400" cy="1143000"/>
          </a:xfrm>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Mechanische Verfahrenstechnik</a:t>
            </a:r>
          </a:p>
        </p:txBody>
      </p:sp>
      <p:sp>
        <p:nvSpPr>
          <p:cNvPr id="4098" name="Form 4097">
            <a:extLst>
              <a:ext uri="{FF2B5EF4-FFF2-40B4-BE49-F238E27FC236}">
                <a16:creationId xmlns:a16="http://schemas.microsoft.com/office/drawing/2014/main" id="{7668AD68-CF88-CD45-FDE2-9C882110AC41}"/>
              </a:ext>
            </a:extLst>
          </p:cNvPr>
          <p:cNvSpPr>
            <a:spLocks noGrp="1" noChangeArrowheads="1"/>
          </p:cNvSpPr>
          <p:nvPr>
            <p:ph type="subTitle" idx="1"/>
          </p:nvPr>
        </p:nvSpPr>
        <p:spPr>
          <a:xfrm>
            <a:off x="1524000" y="3581400"/>
            <a:ext cx="6400800" cy="1752600"/>
          </a:xfrm>
          <a:noFill/>
        </p:spPr>
        <p:txBody>
          <a:bodyPr anchor="ctr"/>
          <a:lstStyle/>
          <a:p>
            <a:pPr marL="0" indent="0" algn="ctr" defTabSz="914400">
              <a:buClr>
                <a:srgbClr val="00FF00"/>
              </a:buClr>
              <a:buSzPct val="75000"/>
              <a:buFont typeface="Monotype Sorts" charset="2"/>
              <a:buNone/>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von A. Voigts</a:t>
            </a:r>
          </a:p>
          <a:p>
            <a:pPr marL="0" indent="0" algn="ctr" defTabSz="914400">
              <a:buClr>
                <a:srgbClr val="00FF00"/>
              </a:buClr>
              <a:buSzPct val="75000"/>
              <a:buFont typeface="Monotype Sorts" charset="2"/>
              <a:buNone/>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zum Skript von Dipl. Ing. Lehner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0-#ppt_w/2"/>
                                          </p:val>
                                        </p:tav>
                                        <p:tav tm="100000">
                                          <p:val>
                                            <p:strVal val="#ppt_x"/>
                                          </p:val>
                                        </p:tav>
                                      </p:tavLst>
                                    </p:anim>
                                    <p:anim calcmode="lin" valueType="num">
                                      <p:cBhvr additive="base">
                                        <p:cTn id="8" dur="500" fill="hold"/>
                                        <p:tgtEl>
                                          <p:spTgt spid="40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ork-b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xEl>
                                              <p:pRg st="0" end="0"/>
                                            </p:txEl>
                                          </p:spTgt>
                                        </p:tgtEl>
                                        <p:attrNameLst>
                                          <p:attrName>style.visibility</p:attrName>
                                        </p:attrNameLst>
                                      </p:cBhvr>
                                      <p:to>
                                        <p:strVal val="visible"/>
                                      </p:to>
                                    </p:set>
                                    <p:anim calcmode="lin" valueType="num">
                                      <p:cBhvr additive="base">
                                        <p:cTn id="13"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xEl>
                                              <p:pRg st="1" end="1"/>
                                            </p:txEl>
                                          </p:spTgt>
                                        </p:tgtEl>
                                        <p:attrNameLst>
                                          <p:attrName>style.visibility</p:attrName>
                                        </p:attrNameLst>
                                      </p:cBhvr>
                                      <p:to>
                                        <p:strVal val="visible"/>
                                      </p:to>
                                    </p:set>
                                    <p:anim calcmode="lin" valueType="num">
                                      <p:cBhvr additive="base">
                                        <p:cTn id="19" dur="5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utoUpdateAnimBg="0"/>
      <p:bldP spid="4098"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Rechteck 13312">
            <a:extLst>
              <a:ext uri="{FF2B5EF4-FFF2-40B4-BE49-F238E27FC236}">
                <a16:creationId xmlns:a16="http://schemas.microsoft.com/office/drawing/2014/main" id="{11603B89-79A7-AE11-7F1B-3680FA82724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381000"/>
            <a:ext cx="4770437"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Rechteck 13313">
            <a:extLst>
              <a:ext uri="{FF2B5EF4-FFF2-40B4-BE49-F238E27FC236}">
                <a16:creationId xmlns:a16="http://schemas.microsoft.com/office/drawing/2014/main" id="{3BD25A00-1BF0-023C-96CF-CD718CCBE8B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900" y="328613"/>
            <a:ext cx="2803525"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0-#ppt_w/2"/>
                                          </p:val>
                                        </p:tav>
                                        <p:tav tm="100000">
                                          <p:val>
                                            <p:strVal val="#ppt_x"/>
                                          </p:val>
                                        </p:tav>
                                      </p:tavLst>
                                    </p:anim>
                                    <p:anim calcmode="lin" valueType="num">
                                      <p:cBhvr additive="base">
                                        <p:cTn id="8" dur="500" fill="hold"/>
                                        <p:tgtEl>
                                          <p:spTgt spid="133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olerat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Paranoi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rm 14336">
            <a:extLst>
              <a:ext uri="{FF2B5EF4-FFF2-40B4-BE49-F238E27FC236}">
                <a16:creationId xmlns:a16="http://schemas.microsoft.com/office/drawing/2014/main" id="{5EF2EA83-9A18-F62D-2988-26EFDFA2B4BC}"/>
              </a:ext>
            </a:extLst>
          </p:cNvPr>
          <p:cNvSpPr>
            <a:spLocks noGrp="1" noChangeArrowheads="1"/>
          </p:cNvSpPr>
          <p:nvPr>
            <p:ph type="title"/>
          </p:nvPr>
        </p:nvSpPr>
        <p:spPr>
          <a:noFill/>
        </p:spPr>
        <p:txBody>
          <a:bodyPr/>
          <a:lstStyle/>
          <a:p>
            <a:pPr marL="0" indent="0" algn="l" defTabSz="914400"/>
            <a:b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338" name="Form 14337">
            <a:extLst>
              <a:ext uri="{FF2B5EF4-FFF2-40B4-BE49-F238E27FC236}">
                <a16:creationId xmlns:a16="http://schemas.microsoft.com/office/drawing/2014/main" id="{1C7082EB-31E7-E6D7-5F67-E382723570EF}"/>
              </a:ext>
            </a:extLst>
          </p:cNvPr>
          <p:cNvSpPr>
            <a:spLocks noGrp="1" noChangeArrowheads="1"/>
          </p:cNvSpPr>
          <p:nvPr>
            <p:ph type="body" idx="1"/>
          </p:nvPr>
        </p:nvSpPr>
        <p:spPr>
          <a:xfrm>
            <a:off x="685800" y="685800"/>
            <a:ext cx="7772400" cy="4114800"/>
          </a:xfrm>
          <a:noFill/>
        </p:spPr>
        <p:txBody>
          <a:bodyPr/>
          <a:lstStyle/>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Reduzierung der Temperaturbelastung von Flüssen  durch Wärmerückgewin-nung</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Abluftbelastung durch optimale auslegung von Elektrofiltern</a:t>
            </a:r>
          </a:p>
        </p:txBody>
      </p:sp>
      <p:pic>
        <p:nvPicPr>
          <p:cNvPr id="14339" name="Rechteck 14338">
            <a:extLst>
              <a:ext uri="{FF2B5EF4-FFF2-40B4-BE49-F238E27FC236}">
                <a16:creationId xmlns:a16="http://schemas.microsoft.com/office/drawing/2014/main" id="{4ED8F75B-C0E5-9B2B-9CBD-45CABCF9A6C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00413"/>
            <a:ext cx="23622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ew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Form 15360">
            <a:extLst>
              <a:ext uri="{FF2B5EF4-FFF2-40B4-BE49-F238E27FC236}">
                <a16:creationId xmlns:a16="http://schemas.microsoft.com/office/drawing/2014/main" id="{ECA79068-CD24-3C0A-9FE2-2342ADDD1F1B}"/>
              </a:ext>
            </a:extLst>
          </p:cNvPr>
          <p:cNvSpPr>
            <a:spLocks noGrp="1" noChangeArrowheads="1"/>
          </p:cNvSpPr>
          <p:nvPr>
            <p:ph type="title"/>
          </p:nvPr>
        </p:nvSpPr>
        <p:spPr>
          <a:noFill/>
        </p:spPr>
        <p:txBody>
          <a:bodyPr/>
          <a:lstStyle/>
          <a:p>
            <a:pPr marL="0" indent="0" algn="l" defTabSz="914400"/>
            <a:b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362" name="Form 15361">
            <a:extLst>
              <a:ext uri="{FF2B5EF4-FFF2-40B4-BE49-F238E27FC236}">
                <a16:creationId xmlns:a16="http://schemas.microsoft.com/office/drawing/2014/main" id="{2A45530A-46D9-EC27-7181-8C2BA847C00E}"/>
              </a:ext>
            </a:extLst>
          </p:cNvPr>
          <p:cNvSpPr>
            <a:spLocks noGrp="1" noChangeArrowheads="1"/>
          </p:cNvSpPr>
          <p:nvPr>
            <p:ph type="body" idx="1"/>
          </p:nvPr>
        </p:nvSpPr>
        <p:spPr>
          <a:xfrm>
            <a:off x="762000" y="533400"/>
            <a:ext cx="7772400" cy="5638800"/>
          </a:xfrm>
          <a:noFill/>
        </p:spPr>
        <p:txBody>
          <a:bodyPr/>
          <a:lstStyle/>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Verfahrenstechnische anlagen beim optimalen </a:t>
            </a:r>
            <a:r>
              <a:rPr lang="de-DE" altLang="de-DE">
                <a:effectLst>
                  <a:outerShdw blurRad="38100" dist="38100" dir="2700000" algn="tl">
                    <a:srgbClr val="000000"/>
                  </a:outerShdw>
                </a:effectLst>
                <a:latin typeface="Symbol" panose="05050102010706020507" pitchFamily="18" charset="2"/>
                <a:cs typeface="Arial" panose="020B0604020202020204" pitchFamily="34" charset="0"/>
              </a:rPr>
              <a:t>h </a:t>
            </a: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betreiben</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Realisierung von internen Stoff- und energiekreisläufen</a:t>
            </a:r>
          </a:p>
          <a:p>
            <a:pPr lvl="1" defTabSz="914400">
              <a:buClr>
                <a:srgbClr val="FAFD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Haus internes Abwassersystem, Solaranlage, Grünpflanzenkreislauf</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Nutzung von Biogas für technologische Zwecke</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Intensivierung der Reinigungsleistung von Absetzbecken durch Lamellen-einbauten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left)">
                                      <p:cBhvr>
                                        <p:cTn id="7" dur="500"/>
                                        <p:tgtEl>
                                          <p:spTgt spid="153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Zerbrechendes Gla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wipe(left)">
                                      <p:cBhvr>
                                        <p:cTn id="12" dur="500"/>
                                        <p:tgtEl>
                                          <p:spTgt spid="1536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Zerbrechendes Gla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wipe(left)">
                                      <p:cBhvr>
                                        <p:cTn id="17" dur="500"/>
                                        <p:tgtEl>
                                          <p:spTgt spid="1536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Zerbrechendes Glas"/>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wipe(left)">
                                      <p:cBhvr>
                                        <p:cTn id="22" dur="500"/>
                                        <p:tgtEl>
                                          <p:spTgt spid="1536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Zerbrechendes Glas"/>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wipe(left)">
                                      <p:cBhvr>
                                        <p:cTn id="27" dur="500"/>
                                        <p:tgtEl>
                                          <p:spTgt spid="1536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Zerbrechendes Gla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Form 16384">
            <a:extLst>
              <a:ext uri="{FF2B5EF4-FFF2-40B4-BE49-F238E27FC236}">
                <a16:creationId xmlns:a16="http://schemas.microsoft.com/office/drawing/2014/main" id="{BDDD70EE-44AC-9C40-B121-979CCF932585}"/>
              </a:ext>
            </a:extLst>
          </p:cNvPr>
          <p:cNvSpPr>
            <a:spLocks noGrp="1" noChangeArrowheads="1"/>
          </p:cNvSpPr>
          <p:nvPr>
            <p:ph type="title"/>
          </p:nvPr>
        </p:nvSpPr>
        <p:spPr>
          <a:noFill/>
        </p:spPr>
        <p:txBody>
          <a:bodyPr/>
          <a:lstStyle/>
          <a:p>
            <a:pPr marL="0" indent="0" algn="l" defTabSz="914400"/>
            <a:b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6386" name="Form 16385">
            <a:extLst>
              <a:ext uri="{FF2B5EF4-FFF2-40B4-BE49-F238E27FC236}">
                <a16:creationId xmlns:a16="http://schemas.microsoft.com/office/drawing/2014/main" id="{17A8D9BA-3708-0A1B-1917-91A30F083DCB}"/>
              </a:ext>
            </a:extLst>
          </p:cNvPr>
          <p:cNvSpPr>
            <a:spLocks noGrp="1" noChangeArrowheads="1"/>
          </p:cNvSpPr>
          <p:nvPr>
            <p:ph type="body" idx="1"/>
          </p:nvPr>
        </p:nvSpPr>
        <p:spPr>
          <a:xfrm>
            <a:off x="685800" y="533400"/>
            <a:ext cx="7772400" cy="5638800"/>
          </a:xfrm>
          <a:noFill/>
        </p:spPr>
        <p:txBody>
          <a:bodyPr/>
          <a:lstStyle/>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Ersatz energieintensiver Prozesse durch weniger energieintensive Operationen (z.B. Extraktion anstelle von Destillation )</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Senkung des Energiebedarfs der Trocknung durch bessere mechanische Vorentwässerung</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Senkung des Energiebedarfs der Trock-nung durch bessere mechanische Vor-entwässerung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left)">
                                      <p:cBhvr>
                                        <p:cTn id="7" dur="500"/>
                                        <p:tgtEl>
                                          <p:spTgt spid="1638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Zerbrechendes Gla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wipe(left)">
                                      <p:cBhvr>
                                        <p:cTn id="12" dur="500"/>
                                        <p:tgtEl>
                                          <p:spTgt spid="1638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Zerbrechendes Gla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wipe(left)">
                                      <p:cBhvr>
                                        <p:cTn id="17" dur="500"/>
                                        <p:tgtEl>
                                          <p:spTgt spid="1638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Zerbrechendes Gla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orm 17408">
            <a:extLst>
              <a:ext uri="{FF2B5EF4-FFF2-40B4-BE49-F238E27FC236}">
                <a16:creationId xmlns:a16="http://schemas.microsoft.com/office/drawing/2014/main" id="{D9C3BA57-FD05-8DC7-93D1-D50AD0BB6750}"/>
              </a:ext>
            </a:extLst>
          </p:cNvPr>
          <p:cNvSpPr>
            <a:spLocks noGrp="1" noChangeArrowheads="1"/>
          </p:cNvSpPr>
          <p:nvPr>
            <p:ph type="title"/>
          </p:nvPr>
        </p:nvSpPr>
        <p:spPr>
          <a:xfrm>
            <a:off x="762000" y="0"/>
            <a:ext cx="7772400" cy="1143000"/>
          </a:xfrm>
          <a:noFill/>
        </p:spPr>
        <p:txBody>
          <a:bodyPr/>
          <a:lstStyle/>
          <a:p>
            <a:pPr marL="0" indent="0" algn="l" defTabSz="914400"/>
            <a:b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7410" name="Form 17409">
            <a:extLst>
              <a:ext uri="{FF2B5EF4-FFF2-40B4-BE49-F238E27FC236}">
                <a16:creationId xmlns:a16="http://schemas.microsoft.com/office/drawing/2014/main" id="{C4A36803-5FE6-C979-BCF3-47A4C9401BF4}"/>
              </a:ext>
            </a:extLst>
          </p:cNvPr>
          <p:cNvSpPr>
            <a:spLocks noGrp="1" noChangeArrowheads="1"/>
          </p:cNvSpPr>
          <p:nvPr>
            <p:ph type="body" idx="1"/>
          </p:nvPr>
        </p:nvSpPr>
        <p:spPr>
          <a:xfrm>
            <a:off x="762000" y="685800"/>
            <a:ext cx="7772400" cy="5410200"/>
          </a:xfrm>
          <a:noFill/>
        </p:spPr>
        <p:txBody>
          <a:bodyPr/>
          <a:lstStyle/>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Senkung des energiebedarfs von Zer-kleinerungsvorgängen durch neue verfahrenstechnische Lösungen (z.B. Schockwellenzerkleinerung)</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optimale Planung und Durchführung von Versuchen</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Ersatz abfallintensiver Prozesse durch neue Technologien (</a:t>
            </a:r>
            <a:r>
              <a:rPr lang="de-DE" altLang="de-DE">
                <a:effectLst>
                  <a:outerShdw blurRad="38100" dist="38100" dir="2700000" algn="tl">
                    <a:srgbClr val="000000"/>
                  </a:outerShdw>
                </a:effectLst>
                <a:latin typeface="Symbol" panose="05050102010706020507" pitchFamily="18" charset="2"/>
                <a:cs typeface="Arial" panose="020B0604020202020204" pitchFamily="34" charset="0"/>
              </a:rPr>
              <a:t>e -</a:t>
            </a: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Caprolactam-herstellung ohne Beckmann - Umla-gerung, d.h. ohne (NH</a:t>
            </a:r>
            <a:r>
              <a:rPr lang="de-DE" altLang="de-DE" baseline="-25000">
                <a:effectLst>
                  <a:outerShdw blurRad="38100" dist="38100" dir="2700000" algn="tl">
                    <a:srgbClr val="000000"/>
                  </a:outerShdw>
                </a:effectLst>
                <a:latin typeface="Arial" panose="020B0604020202020204" pitchFamily="34" charset="0"/>
                <a:cs typeface="Arial" panose="020B0604020202020204" pitchFamily="34" charset="0"/>
              </a:rPr>
              <a:t>4</a:t>
            </a: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a:t>
            </a:r>
            <a:r>
              <a:rPr lang="de-DE" altLang="de-DE" baseline="-25000">
                <a:effectLst>
                  <a:outerShdw blurRad="38100" dist="38100" dir="2700000" algn="tl">
                    <a:srgbClr val="000000"/>
                  </a:outerShdw>
                </a:effectLst>
                <a:latin typeface="Arial" panose="020B0604020202020204" pitchFamily="34" charset="0"/>
                <a:cs typeface="Arial" panose="020B0604020202020204" pitchFamily="34" charset="0"/>
              </a:rPr>
              <a:t>2</a:t>
            </a: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SO</a:t>
            </a:r>
            <a:r>
              <a:rPr lang="de-DE" altLang="de-DE" baseline="-25000">
                <a:effectLst>
                  <a:outerShdw blurRad="38100" dist="38100" dir="2700000" algn="tl">
                    <a:srgbClr val="000000"/>
                  </a:outerShdw>
                </a:effectLst>
                <a:latin typeface="Arial" panose="020B0604020202020204" pitchFamily="34" charset="0"/>
                <a:cs typeface="Arial" panose="020B0604020202020204" pitchFamily="34" charset="0"/>
              </a:rPr>
              <a:t>4</a:t>
            </a: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left)">
                                      <p:cBhvr>
                                        <p:cTn id="7" dur="500"/>
                                        <p:tgtEl>
                                          <p:spTgt spid="174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Zerbrechendes Gla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wipe(left)">
                                      <p:cBhvr>
                                        <p:cTn id="12" dur="500"/>
                                        <p:tgtEl>
                                          <p:spTgt spid="1741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Zerbrechendes Gla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wipe(left)">
                                      <p:cBhvr>
                                        <p:cTn id="17" dur="500"/>
                                        <p:tgtEl>
                                          <p:spTgt spid="1741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Zerbrechendes Gla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Form 18432">
            <a:extLst>
              <a:ext uri="{FF2B5EF4-FFF2-40B4-BE49-F238E27FC236}">
                <a16:creationId xmlns:a16="http://schemas.microsoft.com/office/drawing/2014/main" id="{4AB491C7-5CAA-2ED3-E246-725D0690C21C}"/>
              </a:ext>
            </a:extLst>
          </p:cNvPr>
          <p:cNvSpPr>
            <a:spLocks noGrp="1" noChangeArrowheads="1"/>
          </p:cNvSpPr>
          <p:nvPr>
            <p:ph type="title"/>
          </p:nvPr>
        </p:nvSpPr>
        <p:spPr>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Was ist Verfahrenstechnik ?</a:t>
            </a:r>
          </a:p>
        </p:txBody>
      </p:sp>
      <p:sp>
        <p:nvSpPr>
          <p:cNvPr id="18434" name="Rechteck 18433">
            <a:extLst>
              <a:ext uri="{FF2B5EF4-FFF2-40B4-BE49-F238E27FC236}">
                <a16:creationId xmlns:a16="http://schemas.microsoft.com/office/drawing/2014/main" id="{1E6916F9-E6F6-B7C7-6B02-EE56161084DA}"/>
              </a:ext>
            </a:extLst>
          </p:cNvPr>
          <p:cNvSpPr>
            <a:spLocks noChangeArrowheads="1"/>
          </p:cNvSpPr>
          <p:nvPr/>
        </p:nvSpPr>
        <p:spPr bwMode="auto">
          <a:xfrm>
            <a:off x="457200" y="1600200"/>
            <a:ext cx="868521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Dolphin" charset="0"/>
              </a:rPr>
              <a:t>Die Verfahrenstechnik ist die allgemeine, vom konkreten Verfahren unabhängige Theorie der Stoffwandlungsprozesse und der Ausrüstung zu ihrer Durchführung.</a:t>
            </a:r>
          </a:p>
          <a:p>
            <a:pPr>
              <a:spcBef>
                <a:spcPct val="50000"/>
              </a:spcBef>
            </a:pPr>
            <a:r>
              <a:rPr lang="de-DE" altLang="de-DE">
                <a:latin typeface="Dolphin" charset="0"/>
              </a:rPr>
              <a:t>Die Verfahrenstechnik befaßt sich in Lehre, forschung, entwicklung, gestaltung und Betrieb mit der technischen durchführung der Prozesse, die Stoffe nach Art, Eigenschaft oder Zusammensetzung gezielt verändern.</a:t>
            </a:r>
          </a:p>
          <a:p>
            <a:pPr>
              <a:spcBef>
                <a:spcPct val="50000"/>
              </a:spcBef>
            </a:pPr>
            <a:r>
              <a:rPr lang="de-DE" altLang="de-DE">
                <a:latin typeface="Dolphin" charset="0"/>
              </a:rPr>
              <a:t>Die Verfahrenstechnik ist die ingenieurwissenschaft von den Gesetzmäßig-keiten der im industriellen Maßstab in Apparaten und Anlagen der chemischen und artverwandten und stoffwandelnden Industrie ablaufenden Vorgänge materieller Produktion.</a:t>
            </a:r>
          </a:p>
          <a:p>
            <a:pPr>
              <a:spcBef>
                <a:spcPct val="50000"/>
              </a:spcBef>
            </a:pPr>
            <a:endParaRPr lang="de-DE" altLang="de-DE">
              <a:latin typeface="Dolphi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additive="base">
                                        <p:cTn id="7" dur="500" fill="hold"/>
                                        <p:tgtEl>
                                          <p:spTgt spid="18433"/>
                                        </p:tgtEl>
                                        <p:attrNameLst>
                                          <p:attrName>ppt_x</p:attrName>
                                        </p:attrNameLst>
                                      </p:cBhvr>
                                      <p:tavLst>
                                        <p:tav tm="0">
                                          <p:val>
                                            <p:strVal val="#ppt_x"/>
                                          </p:val>
                                        </p:tav>
                                        <p:tav tm="100000">
                                          <p:val>
                                            <p:strVal val="#ppt_x"/>
                                          </p:val>
                                        </p:tav>
                                      </p:tavLst>
                                    </p:anim>
                                    <p:anim calcmode="lin" valueType="num">
                                      <p:cBhvr additive="base">
                                        <p:cTn id="8" dur="500" fill="hold"/>
                                        <p:tgtEl>
                                          <p:spTgt spid="184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olerat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8434">
                                            <p:txEl>
                                              <p:pRg st="0" end="0"/>
                                            </p:txEl>
                                          </p:spTgt>
                                        </p:tgtEl>
                                        <p:attrNameLst>
                                          <p:attrName>style.visibility</p:attrName>
                                        </p:attrNameLst>
                                      </p:cBhvr>
                                      <p:to>
                                        <p:strVal val="visible"/>
                                      </p:to>
                                    </p:set>
                                    <p:animEffect transition="in" filter="wipe(down)">
                                      <p:cBhvr>
                                        <p:cTn id="13" dur="500"/>
                                        <p:tgtEl>
                                          <p:spTgt spid="1843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Zis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8434">
                                            <p:txEl>
                                              <p:pRg st="1" end="1"/>
                                            </p:txEl>
                                          </p:spTgt>
                                        </p:tgtEl>
                                        <p:attrNameLst>
                                          <p:attrName>style.visibility</p:attrName>
                                        </p:attrNameLst>
                                      </p:cBhvr>
                                      <p:to>
                                        <p:strVal val="visible"/>
                                      </p:to>
                                    </p:set>
                                    <p:animEffect transition="in" filter="wipe(down)">
                                      <p:cBhvr>
                                        <p:cTn id="18" dur="500"/>
                                        <p:tgtEl>
                                          <p:spTgt spid="18434">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Zische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8434">
                                            <p:txEl>
                                              <p:pRg st="2" end="2"/>
                                            </p:txEl>
                                          </p:spTgt>
                                        </p:tgtEl>
                                        <p:attrNameLst>
                                          <p:attrName>style.visibility</p:attrName>
                                        </p:attrNameLst>
                                      </p:cBhvr>
                                      <p:to>
                                        <p:strVal val="visible"/>
                                      </p:to>
                                    </p:set>
                                    <p:animEffect transition="in" filter="wipe(down)">
                                      <p:cBhvr>
                                        <p:cTn id="23" dur="500"/>
                                        <p:tgtEl>
                                          <p:spTgt spid="18434">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utoUpdateAnimBg="0"/>
      <p:bldP spid="1843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hteck 19456">
            <a:extLst>
              <a:ext uri="{FF2B5EF4-FFF2-40B4-BE49-F238E27FC236}">
                <a16:creationId xmlns:a16="http://schemas.microsoft.com/office/drawing/2014/main" id="{3C0F1E26-7401-7B99-37DB-E02D3D63BFA9}"/>
              </a:ext>
            </a:extLst>
          </p:cNvPr>
          <p:cNvSpPr>
            <a:spLocks noChangeArrowheads="1"/>
          </p:cNvSpPr>
          <p:nvPr/>
        </p:nvSpPr>
        <p:spPr bwMode="auto">
          <a:xfrm>
            <a:off x="457200" y="685800"/>
            <a:ext cx="861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Dolphin" charset="0"/>
              </a:rPr>
              <a:t>Hierbei erfordert vor allem das schnelle anwachsen der Produktion in der stoffwandelnden Industriesowohl durch  die errichtung neuer als auch durch die rekonstruktion vorhandener Produktionsstätten zunehmend, den umweltschutz in die Gestaltung der Produktionsprozesse zu integrieren.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up)">
                                      <p:cBhvr>
                                        <p:cTn id="7" dur="500"/>
                                        <p:tgtEl>
                                          <p:spTgt spid="19457"/>
                                        </p:tgtEl>
                                      </p:cBhvr>
                                    </p:animEffect>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Form 20480">
            <a:extLst>
              <a:ext uri="{FF2B5EF4-FFF2-40B4-BE49-F238E27FC236}">
                <a16:creationId xmlns:a16="http://schemas.microsoft.com/office/drawing/2014/main" id="{6FCE3C83-FA8D-60D7-6702-5D54998D87FE}"/>
              </a:ext>
            </a:extLst>
          </p:cNvPr>
          <p:cNvSpPr>
            <a:spLocks noGrp="1" noChangeArrowheads="1"/>
          </p:cNvSpPr>
          <p:nvPr>
            <p:ph type="title"/>
          </p:nvPr>
        </p:nvSpPr>
        <p:spPr>
          <a:xfrm>
            <a:off x="914400" y="152400"/>
            <a:ext cx="7772400" cy="1143000"/>
          </a:xfrm>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Zielsetzung des Fachs Verfahrenstechnik</a:t>
            </a:r>
          </a:p>
        </p:txBody>
      </p:sp>
      <p:sp>
        <p:nvSpPr>
          <p:cNvPr id="20482" name="Rechteck 20481">
            <a:extLst>
              <a:ext uri="{FF2B5EF4-FFF2-40B4-BE49-F238E27FC236}">
                <a16:creationId xmlns:a16="http://schemas.microsoft.com/office/drawing/2014/main" id="{32DD8156-D603-5B50-BCF6-58E6BE6B420F}"/>
              </a:ext>
            </a:extLst>
          </p:cNvPr>
          <p:cNvSpPr>
            <a:spLocks noChangeArrowheads="1"/>
          </p:cNvSpPr>
          <p:nvPr/>
        </p:nvSpPr>
        <p:spPr bwMode="auto">
          <a:xfrm>
            <a:off x="609600" y="1449388"/>
            <a:ext cx="7543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Amaze" charset="0"/>
              </a:rPr>
              <a:t>Kennenlernen 	- der wichtigsten Gesetzmäßigkeiten</a:t>
            </a:r>
          </a:p>
          <a:p>
            <a:pPr>
              <a:spcBef>
                <a:spcPct val="50000"/>
              </a:spcBef>
            </a:pPr>
            <a:r>
              <a:rPr lang="de-DE" altLang="de-DE">
                <a:latin typeface="Amaze" charset="0"/>
              </a:rPr>
              <a:t>		- technischer Lösungsmethoden</a:t>
            </a:r>
          </a:p>
          <a:p>
            <a:pPr>
              <a:spcBef>
                <a:spcPct val="50000"/>
              </a:spcBef>
            </a:pPr>
            <a:r>
              <a:rPr lang="de-DE" altLang="de-DE">
                <a:latin typeface="Amaze" charset="0"/>
              </a:rPr>
              <a:t>		- Apparate</a:t>
            </a:r>
          </a:p>
          <a:p>
            <a:pPr>
              <a:spcBef>
                <a:spcPct val="50000"/>
              </a:spcBef>
            </a:pPr>
            <a:r>
              <a:rPr lang="de-DE" altLang="de-DE">
                <a:latin typeface="Amaze" charset="0"/>
              </a:rPr>
              <a:t>		- Anlagen und Verfahren</a:t>
            </a:r>
          </a:p>
          <a:p>
            <a:pPr>
              <a:spcBef>
                <a:spcPct val="50000"/>
              </a:spcBef>
            </a:pPr>
            <a:r>
              <a:rPr lang="de-DE" altLang="de-DE">
                <a:latin typeface="Amaze" charset="0"/>
              </a:rPr>
              <a:t>	- der mechanischen und thermischen Verfahrenstechnik</a:t>
            </a:r>
          </a:p>
          <a:p>
            <a:pPr>
              <a:spcBef>
                <a:spcPct val="50000"/>
              </a:spcBef>
            </a:pPr>
            <a:r>
              <a:rPr lang="de-DE" altLang="de-DE">
                <a:latin typeface="Amaze" charset="0"/>
              </a:rPr>
              <a:t>	- der Reaktionstechnik</a:t>
            </a:r>
          </a:p>
          <a:p>
            <a:pPr>
              <a:spcBef>
                <a:spcPct val="50000"/>
              </a:spcBef>
            </a:pPr>
            <a:r>
              <a:rPr lang="de-DE" altLang="de-DE">
                <a:latin typeface="Amaze" charset="0"/>
              </a:rPr>
              <a:t>	- sowie umwelt und Bioverfahrenstechnik</a:t>
            </a:r>
          </a:p>
          <a:p>
            <a:pPr>
              <a:spcBef>
                <a:spcPct val="50000"/>
              </a:spcBef>
            </a:pPr>
            <a:r>
              <a:rPr lang="de-DE" altLang="de-DE">
                <a:latin typeface="Amaze" charset="0"/>
              </a:rPr>
              <a:t>		- einschließlich deren hydro- und 				  	thermodynamischen Grundlagen</a:t>
            </a:r>
          </a:p>
          <a:p>
            <a:pPr>
              <a:spcBef>
                <a:spcPct val="50000"/>
              </a:spcBef>
            </a:pPr>
            <a:r>
              <a:rPr lang="de-DE" altLang="de-DE">
                <a:latin typeface="Amaze" charset="0"/>
              </a:rPr>
              <a:t>		- sowie der industriellen realisierung der Verfahren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wipe(left)">
                                      <p:cBhvr>
                                        <p:cTn id="7" dur="500"/>
                                        <p:tgtEl>
                                          <p:spTgt spid="2048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Quietschende Bremse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482">
                                            <p:txEl>
                                              <p:pRg st="0" end="0"/>
                                            </p:txEl>
                                          </p:spTgt>
                                        </p:tgtEl>
                                        <p:attrNameLst>
                                          <p:attrName>style.visibility</p:attrName>
                                        </p:attrNameLst>
                                      </p:cBhvr>
                                      <p:to>
                                        <p:strVal val="visible"/>
                                      </p:to>
                                    </p:set>
                                    <p:animEffect transition="in" filter="wipe(left)">
                                      <p:cBhvr>
                                        <p:cTn id="12" dur="500"/>
                                        <p:tgtEl>
                                          <p:spTgt spid="2048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rommelwirbel"/>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
                                            <p:txEl>
                                              <p:pRg st="1" end="1"/>
                                            </p:txEl>
                                          </p:spTgt>
                                        </p:tgtEl>
                                        <p:attrNameLst>
                                          <p:attrName>style.visibility</p:attrName>
                                        </p:attrNameLst>
                                      </p:cBhvr>
                                      <p:to>
                                        <p:strVal val="visible"/>
                                      </p:to>
                                    </p:set>
                                    <p:animEffect transition="in" filter="wipe(left)">
                                      <p:cBhvr>
                                        <p:cTn id="17" dur="500"/>
                                        <p:tgtEl>
                                          <p:spTgt spid="20482">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rommelwirbel"/>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482">
                                            <p:txEl>
                                              <p:pRg st="2" end="2"/>
                                            </p:txEl>
                                          </p:spTgt>
                                        </p:tgtEl>
                                        <p:attrNameLst>
                                          <p:attrName>style.visibility</p:attrName>
                                        </p:attrNameLst>
                                      </p:cBhvr>
                                      <p:to>
                                        <p:strVal val="visible"/>
                                      </p:to>
                                    </p:set>
                                    <p:animEffect transition="in" filter="wipe(left)">
                                      <p:cBhvr>
                                        <p:cTn id="22" dur="500"/>
                                        <p:tgtEl>
                                          <p:spTgt spid="20482">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rommelwirbel"/>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482">
                                            <p:txEl>
                                              <p:pRg st="3" end="3"/>
                                            </p:txEl>
                                          </p:spTgt>
                                        </p:tgtEl>
                                        <p:attrNameLst>
                                          <p:attrName>style.visibility</p:attrName>
                                        </p:attrNameLst>
                                      </p:cBhvr>
                                      <p:to>
                                        <p:strVal val="visible"/>
                                      </p:to>
                                    </p:set>
                                    <p:animEffect transition="in" filter="wipe(left)">
                                      <p:cBhvr>
                                        <p:cTn id="27" dur="500"/>
                                        <p:tgtEl>
                                          <p:spTgt spid="20482">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rommelwirbel"/>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482">
                                            <p:txEl>
                                              <p:pRg st="4" end="4"/>
                                            </p:txEl>
                                          </p:spTgt>
                                        </p:tgtEl>
                                        <p:attrNameLst>
                                          <p:attrName>style.visibility</p:attrName>
                                        </p:attrNameLst>
                                      </p:cBhvr>
                                      <p:to>
                                        <p:strVal val="visible"/>
                                      </p:to>
                                    </p:set>
                                    <p:animEffect transition="in" filter="wipe(left)">
                                      <p:cBhvr>
                                        <p:cTn id="32" dur="500"/>
                                        <p:tgtEl>
                                          <p:spTgt spid="20482">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Trommelwirbel"/>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482">
                                            <p:txEl>
                                              <p:pRg st="5" end="5"/>
                                            </p:txEl>
                                          </p:spTgt>
                                        </p:tgtEl>
                                        <p:attrNameLst>
                                          <p:attrName>style.visibility</p:attrName>
                                        </p:attrNameLst>
                                      </p:cBhvr>
                                      <p:to>
                                        <p:strVal val="visible"/>
                                      </p:to>
                                    </p:set>
                                    <p:animEffect transition="in" filter="wipe(left)">
                                      <p:cBhvr>
                                        <p:cTn id="37" dur="500"/>
                                        <p:tgtEl>
                                          <p:spTgt spid="20482">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Trommelwirbel"/>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482">
                                            <p:txEl>
                                              <p:pRg st="6" end="6"/>
                                            </p:txEl>
                                          </p:spTgt>
                                        </p:tgtEl>
                                        <p:attrNameLst>
                                          <p:attrName>style.visibility</p:attrName>
                                        </p:attrNameLst>
                                      </p:cBhvr>
                                      <p:to>
                                        <p:strVal val="visible"/>
                                      </p:to>
                                    </p:set>
                                    <p:animEffect transition="in" filter="wipe(left)">
                                      <p:cBhvr>
                                        <p:cTn id="42" dur="500"/>
                                        <p:tgtEl>
                                          <p:spTgt spid="20482">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Trommelwirbel"/>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482">
                                            <p:txEl>
                                              <p:pRg st="7" end="7"/>
                                            </p:txEl>
                                          </p:spTgt>
                                        </p:tgtEl>
                                        <p:attrNameLst>
                                          <p:attrName>style.visibility</p:attrName>
                                        </p:attrNameLst>
                                      </p:cBhvr>
                                      <p:to>
                                        <p:strVal val="visible"/>
                                      </p:to>
                                    </p:set>
                                    <p:animEffect transition="in" filter="wipe(left)">
                                      <p:cBhvr>
                                        <p:cTn id="47" dur="500"/>
                                        <p:tgtEl>
                                          <p:spTgt spid="20482">
                                            <p:txEl>
                                              <p:pRg st="7" end="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Trommelwirbel"/>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0482">
                                            <p:txEl>
                                              <p:pRg st="8" end="8"/>
                                            </p:txEl>
                                          </p:spTgt>
                                        </p:tgtEl>
                                        <p:attrNameLst>
                                          <p:attrName>style.visibility</p:attrName>
                                        </p:attrNameLst>
                                      </p:cBhvr>
                                      <p:to>
                                        <p:strVal val="visible"/>
                                      </p:to>
                                    </p:set>
                                    <p:animEffect transition="in" filter="wipe(left)">
                                      <p:cBhvr>
                                        <p:cTn id="52" dur="500"/>
                                        <p:tgtEl>
                                          <p:spTgt spid="20482">
                                            <p:txEl>
                                              <p:pRg st="8" end="8"/>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Trommelwirbe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autoUpdateAnimBg="0"/>
      <p:bldP spid="2048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hteck 21504">
            <a:extLst>
              <a:ext uri="{FF2B5EF4-FFF2-40B4-BE49-F238E27FC236}">
                <a16:creationId xmlns:a16="http://schemas.microsoft.com/office/drawing/2014/main" id="{556EE927-DB22-95A1-0ACF-78B452C4D1EB}"/>
              </a:ext>
            </a:extLst>
          </p:cNvPr>
          <p:cNvSpPr>
            <a:spLocks noChangeArrowheads="1"/>
          </p:cNvSpPr>
          <p:nvPr/>
        </p:nvSpPr>
        <p:spPr bwMode="auto">
          <a:xfrm>
            <a:off x="838200" y="609600"/>
            <a:ext cx="7772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u="sng">
                <a:latin typeface="Dolphin" charset="0"/>
              </a:rPr>
              <a:t>Fähigkeit:</a:t>
            </a:r>
          </a:p>
          <a:p>
            <a:pPr>
              <a:spcBef>
                <a:spcPct val="50000"/>
              </a:spcBef>
            </a:pPr>
            <a:r>
              <a:rPr lang="de-DE" altLang="de-DE" i="1">
                <a:latin typeface="Dolphin" charset="0"/>
              </a:rPr>
              <a:t>- 	Stoff- und Energieumwandlungsprozesse mathematisch zu    	beschreiben</a:t>
            </a:r>
          </a:p>
          <a:p>
            <a:pPr>
              <a:spcBef>
                <a:spcPct val="50000"/>
              </a:spcBef>
            </a:pPr>
            <a:r>
              <a:rPr lang="de-DE" altLang="de-DE" i="1">
                <a:latin typeface="Dolphin" charset="0"/>
              </a:rPr>
              <a:t>- 	sie zu optimieren</a:t>
            </a:r>
          </a:p>
          <a:p>
            <a:pPr>
              <a:spcBef>
                <a:spcPct val="50000"/>
              </a:spcBef>
            </a:pPr>
            <a:r>
              <a:rPr lang="de-DE" altLang="de-DE" i="1">
                <a:latin typeface="Dolphin" charset="0"/>
              </a:rPr>
              <a:t>-	 im Hinblick auf Umweltverträglichkeit zu analysieren</a:t>
            </a:r>
          </a:p>
          <a:p>
            <a:pPr>
              <a:spcBef>
                <a:spcPct val="50000"/>
              </a:spcBef>
            </a:pPr>
            <a:r>
              <a:rPr lang="de-DE" altLang="de-DE" i="1">
                <a:latin typeface="Dolphin" charset="0"/>
              </a:rPr>
              <a:t>-	den technischen Umweltschutz in die Gestaltung der 		Produktionsprozesse zu integrieren</a:t>
            </a:r>
          </a:p>
        </p:txBody>
      </p:sp>
      <p:sp>
        <p:nvSpPr>
          <p:cNvPr id="21506" name="Rechteck 21505">
            <a:extLst>
              <a:ext uri="{FF2B5EF4-FFF2-40B4-BE49-F238E27FC236}">
                <a16:creationId xmlns:a16="http://schemas.microsoft.com/office/drawing/2014/main" id="{B008DBBC-5CAC-D6DE-DE20-1F705B4AF6CE}"/>
              </a:ext>
            </a:extLst>
          </p:cNvPr>
          <p:cNvSpPr>
            <a:spLocks noChangeArrowheads="1"/>
          </p:cNvSpPr>
          <p:nvPr/>
        </p:nvSpPr>
        <p:spPr bwMode="auto">
          <a:xfrm>
            <a:off x="533400" y="419100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Rest der Einführung + Ähnlichkeitstheorie im Skript von Dipl. Ing. Lehner</a:t>
            </a:r>
          </a:p>
        </p:txBody>
      </p:sp>
      <p:sp>
        <p:nvSpPr>
          <p:cNvPr id="21507" name="Rechteck 21506">
            <a:extLst>
              <a:ext uri="{FF2B5EF4-FFF2-40B4-BE49-F238E27FC236}">
                <a16:creationId xmlns:a16="http://schemas.microsoft.com/office/drawing/2014/main" id="{8E96699F-7DC0-87E3-66C4-107E15A06A33}"/>
              </a:ext>
            </a:extLst>
          </p:cNvPr>
          <p:cNvSpPr>
            <a:spLocks noChangeArrowheads="1"/>
          </p:cNvSpPr>
          <p:nvPr/>
        </p:nvSpPr>
        <p:spPr bwMode="auto">
          <a:xfrm>
            <a:off x="2286000" y="5638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oder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olerat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additive="base">
                                        <p:cTn id="13" dur="500" fill="hold"/>
                                        <p:tgtEl>
                                          <p:spTgt spid="21506"/>
                                        </p:tgtEl>
                                        <p:attrNameLst>
                                          <p:attrName>ppt_x</p:attrName>
                                        </p:attrNameLst>
                                      </p:cBhvr>
                                      <p:tavLst>
                                        <p:tav tm="0">
                                          <p:val>
                                            <p:strVal val="#ppt_x"/>
                                          </p:val>
                                        </p:tav>
                                        <p:tav tm="100000">
                                          <p:val>
                                            <p:strVal val="#ppt_x"/>
                                          </p:val>
                                        </p:tav>
                                      </p:tavLst>
                                    </p:anim>
                                    <p:anim calcmode="lin" valueType="num">
                                      <p:cBhvr additive="base">
                                        <p:cTn id="14" dur="500" fill="hold"/>
                                        <p:tgtEl>
                                          <p:spTgt spid="2150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olerat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07"/>
                                        </p:tgtEl>
                                        <p:attrNameLst>
                                          <p:attrName>style.visibility</p:attrName>
                                        </p:attrNameLst>
                                      </p:cBhvr>
                                      <p:to>
                                        <p:strVal val="visible"/>
                                      </p:to>
                                    </p:set>
                                    <p:anim calcmode="lin" valueType="num">
                                      <p:cBhvr additive="base">
                                        <p:cTn id="19" dur="500" fill="hold"/>
                                        <p:tgtEl>
                                          <p:spTgt spid="21507"/>
                                        </p:tgtEl>
                                        <p:attrNameLst>
                                          <p:attrName>ppt_x</p:attrName>
                                        </p:attrNameLst>
                                      </p:cBhvr>
                                      <p:tavLst>
                                        <p:tav tm="0">
                                          <p:val>
                                            <p:strVal val="0-#ppt_w/2"/>
                                          </p:val>
                                        </p:tav>
                                        <p:tav tm="100000">
                                          <p:val>
                                            <p:strVal val="#ppt_x"/>
                                          </p:val>
                                        </p:tav>
                                      </p:tavLst>
                                    </p:anim>
                                    <p:anim calcmode="lin" valueType="num">
                                      <p:cBhvr additive="base">
                                        <p:cTn id="20" dur="500" fill="hold"/>
                                        <p:tgtEl>
                                          <p:spTgt spid="215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VT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utoUpdateAnimBg="0"/>
      <p:bldP spid="21506" grpId="0" autoUpdateAnimBg="0"/>
      <p:bldP spid="2150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hteck 22529">
            <a:extLst>
              <a:ext uri="{FF2B5EF4-FFF2-40B4-BE49-F238E27FC236}">
                <a16:creationId xmlns:a16="http://schemas.microsoft.com/office/drawing/2014/main" id="{CCABECF0-C7EC-D447-D502-A8BDA88EC1BB}"/>
              </a:ext>
            </a:extLst>
          </p:cNvPr>
          <p:cNvSpPr>
            <a:spLocks noChangeArrowheads="1"/>
          </p:cNvSpPr>
          <p:nvPr/>
        </p:nvSpPr>
        <p:spPr bwMode="auto">
          <a:xfrm>
            <a:off x="1295400" y="762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hlink"/>
                </a:solidFill>
                <a:effectLst>
                  <a:outerShdw blurRad="38100" dist="38100" dir="2700000" algn="tl">
                    <a:srgbClr val="000000"/>
                  </a:outerShdw>
                </a:effectLst>
              </a:rPr>
              <a:t>Reaktionstechnik</a:t>
            </a:r>
          </a:p>
        </p:txBody>
      </p:sp>
      <p:sp>
        <p:nvSpPr>
          <p:cNvPr id="22531" name="Rechteck 22530">
            <a:extLst>
              <a:ext uri="{FF2B5EF4-FFF2-40B4-BE49-F238E27FC236}">
                <a16:creationId xmlns:a16="http://schemas.microsoft.com/office/drawing/2014/main" id="{BB8221B6-35E8-92EF-D251-203CBF630E73}"/>
              </a:ext>
            </a:extLst>
          </p:cNvPr>
          <p:cNvSpPr>
            <a:spLocks noChangeArrowheads="1"/>
          </p:cNvSpPr>
          <p:nvPr/>
        </p:nvSpPr>
        <p:spPr bwMode="auto">
          <a:xfrm>
            <a:off x="1143000" y="2514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accent2"/>
                </a:solidFill>
              </a:rPr>
              <a:t>Reaktor</a:t>
            </a:r>
          </a:p>
        </p:txBody>
      </p:sp>
      <p:grpSp>
        <p:nvGrpSpPr>
          <p:cNvPr id="7213" name="Group 7">
            <a:extLst>
              <a:ext uri="{FF2B5EF4-FFF2-40B4-BE49-F238E27FC236}">
                <a16:creationId xmlns:a16="http://schemas.microsoft.com/office/drawing/2014/main" id="{9C7C4812-EA3D-1C30-E35D-2B4947CBBD58}"/>
              </a:ext>
            </a:extLst>
          </p:cNvPr>
          <p:cNvGrpSpPr>
            <a:grpSpLocks/>
          </p:cNvGrpSpPr>
          <p:nvPr/>
        </p:nvGrpSpPr>
        <p:grpSpPr bwMode="auto">
          <a:xfrm>
            <a:off x="2732088" y="2133600"/>
            <a:ext cx="2671762" cy="3278188"/>
            <a:chOff x="1721" y="1344"/>
            <a:chExt cx="1683" cy="2065"/>
          </a:xfrm>
        </p:grpSpPr>
        <p:sp>
          <p:nvSpPr>
            <p:cNvPr id="2" name="Form 22531">
              <a:extLst>
                <a:ext uri="{FF2B5EF4-FFF2-40B4-BE49-F238E27FC236}">
                  <a16:creationId xmlns:a16="http://schemas.microsoft.com/office/drawing/2014/main" id="{36166D99-7279-D270-8457-A0C88000025E}"/>
                </a:ext>
              </a:extLst>
            </p:cNvPr>
            <p:cNvSpPr>
              <a:spLocks/>
            </p:cNvSpPr>
            <p:nvPr/>
          </p:nvSpPr>
          <p:spPr bwMode="auto">
            <a:xfrm>
              <a:off x="1721" y="1371"/>
              <a:ext cx="1086" cy="1932"/>
            </a:xfrm>
            <a:custGeom>
              <a:avLst/>
              <a:gdLst>
                <a:gd name="T0" fmla="*/ 181 w 1086"/>
                <a:gd name="T1" fmla="*/ 1775 h 1932"/>
                <a:gd name="T2" fmla="*/ 189 w 1086"/>
                <a:gd name="T3" fmla="*/ 1578 h 1932"/>
                <a:gd name="T4" fmla="*/ 197 w 1086"/>
                <a:gd name="T5" fmla="*/ 1438 h 1932"/>
                <a:gd name="T6" fmla="*/ 230 w 1086"/>
                <a:gd name="T7" fmla="*/ 1348 h 1932"/>
                <a:gd name="T8" fmla="*/ 263 w 1086"/>
                <a:gd name="T9" fmla="*/ 1257 h 1932"/>
                <a:gd name="T10" fmla="*/ 288 w 1086"/>
                <a:gd name="T11" fmla="*/ 1175 h 1932"/>
                <a:gd name="T12" fmla="*/ 312 w 1086"/>
                <a:gd name="T13" fmla="*/ 1068 h 1932"/>
                <a:gd name="T14" fmla="*/ 312 w 1086"/>
                <a:gd name="T15" fmla="*/ 994 h 1932"/>
                <a:gd name="T16" fmla="*/ 370 w 1086"/>
                <a:gd name="T17" fmla="*/ 937 h 1932"/>
                <a:gd name="T18" fmla="*/ 411 w 1086"/>
                <a:gd name="T19" fmla="*/ 879 h 1932"/>
                <a:gd name="T20" fmla="*/ 436 w 1086"/>
                <a:gd name="T21" fmla="*/ 789 h 1932"/>
                <a:gd name="T22" fmla="*/ 477 w 1086"/>
                <a:gd name="T23" fmla="*/ 608 h 1932"/>
                <a:gd name="T24" fmla="*/ 510 w 1086"/>
                <a:gd name="T25" fmla="*/ 518 h 1932"/>
                <a:gd name="T26" fmla="*/ 542 w 1086"/>
                <a:gd name="T27" fmla="*/ 427 h 1932"/>
                <a:gd name="T28" fmla="*/ 616 w 1086"/>
                <a:gd name="T29" fmla="*/ 370 h 1932"/>
                <a:gd name="T30" fmla="*/ 649 w 1086"/>
                <a:gd name="T31" fmla="*/ 279 h 1932"/>
                <a:gd name="T32" fmla="*/ 707 w 1086"/>
                <a:gd name="T33" fmla="*/ 206 h 1932"/>
                <a:gd name="T34" fmla="*/ 855 w 1086"/>
                <a:gd name="T35" fmla="*/ 156 h 1932"/>
                <a:gd name="T36" fmla="*/ 921 w 1086"/>
                <a:gd name="T37" fmla="*/ 123 h 1932"/>
                <a:gd name="T38" fmla="*/ 953 w 1086"/>
                <a:gd name="T39" fmla="*/ 49 h 1932"/>
                <a:gd name="T40" fmla="*/ 1085 w 1086"/>
                <a:gd name="T41" fmla="*/ 0 h 1932"/>
                <a:gd name="T42" fmla="*/ 1069 w 1086"/>
                <a:gd name="T43" fmla="*/ 82 h 1932"/>
                <a:gd name="T44" fmla="*/ 1060 w 1086"/>
                <a:gd name="T45" fmla="*/ 164 h 1932"/>
                <a:gd name="T46" fmla="*/ 1052 w 1086"/>
                <a:gd name="T47" fmla="*/ 247 h 1932"/>
                <a:gd name="T48" fmla="*/ 1036 w 1086"/>
                <a:gd name="T49" fmla="*/ 329 h 1932"/>
                <a:gd name="T50" fmla="*/ 1027 w 1086"/>
                <a:gd name="T51" fmla="*/ 436 h 1932"/>
                <a:gd name="T52" fmla="*/ 1019 w 1086"/>
                <a:gd name="T53" fmla="*/ 542 h 1932"/>
                <a:gd name="T54" fmla="*/ 1019 w 1086"/>
                <a:gd name="T55" fmla="*/ 608 h 1932"/>
                <a:gd name="T56" fmla="*/ 1011 w 1086"/>
                <a:gd name="T57" fmla="*/ 699 h 1932"/>
                <a:gd name="T58" fmla="*/ 1003 w 1086"/>
                <a:gd name="T59" fmla="*/ 912 h 1932"/>
                <a:gd name="T60" fmla="*/ 995 w 1086"/>
                <a:gd name="T61" fmla="*/ 1052 h 1932"/>
                <a:gd name="T62" fmla="*/ 978 w 1086"/>
                <a:gd name="T63" fmla="*/ 1134 h 1932"/>
                <a:gd name="T64" fmla="*/ 970 w 1086"/>
                <a:gd name="T65" fmla="*/ 1192 h 1932"/>
                <a:gd name="T66" fmla="*/ 953 w 1086"/>
                <a:gd name="T67" fmla="*/ 1241 h 1932"/>
                <a:gd name="T68" fmla="*/ 945 w 1086"/>
                <a:gd name="T69" fmla="*/ 1389 h 1932"/>
                <a:gd name="T70" fmla="*/ 904 w 1086"/>
                <a:gd name="T71" fmla="*/ 1463 h 1932"/>
                <a:gd name="T72" fmla="*/ 756 w 1086"/>
                <a:gd name="T73" fmla="*/ 1545 h 1932"/>
                <a:gd name="T74" fmla="*/ 600 w 1086"/>
                <a:gd name="T75" fmla="*/ 1619 h 1932"/>
                <a:gd name="T76" fmla="*/ 427 w 1086"/>
                <a:gd name="T77" fmla="*/ 1660 h 1932"/>
                <a:gd name="T78" fmla="*/ 370 w 1086"/>
                <a:gd name="T79" fmla="*/ 1734 h 1932"/>
                <a:gd name="T80" fmla="*/ 312 w 1086"/>
                <a:gd name="T81" fmla="*/ 1800 h 1932"/>
                <a:gd name="T82" fmla="*/ 255 w 1086"/>
                <a:gd name="T83" fmla="*/ 1833 h 1932"/>
                <a:gd name="T84" fmla="*/ 25 w 1086"/>
                <a:gd name="T85" fmla="*/ 1898 h 1932"/>
                <a:gd name="T86" fmla="*/ 33 w 1086"/>
                <a:gd name="T87" fmla="*/ 1931 h 1932"/>
                <a:gd name="T88" fmla="*/ 199 w 1086"/>
                <a:gd name="T89" fmla="*/ 1893 h 19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6"/>
                <a:gd name="T136" fmla="*/ 0 h 1932"/>
                <a:gd name="T137" fmla="*/ 0 w 1086"/>
                <a:gd name="T138" fmla="*/ 0 h 19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6" h="1932">
                  <a:moveTo>
                    <a:pt x="199" y="1893"/>
                  </a:moveTo>
                  <a:lnTo>
                    <a:pt x="181" y="1857"/>
                  </a:lnTo>
                  <a:lnTo>
                    <a:pt x="181" y="1775"/>
                  </a:lnTo>
                  <a:lnTo>
                    <a:pt x="181" y="1742"/>
                  </a:lnTo>
                  <a:lnTo>
                    <a:pt x="181" y="1660"/>
                  </a:lnTo>
                  <a:lnTo>
                    <a:pt x="189" y="1578"/>
                  </a:lnTo>
                  <a:lnTo>
                    <a:pt x="189" y="1496"/>
                  </a:lnTo>
                  <a:lnTo>
                    <a:pt x="189" y="1471"/>
                  </a:lnTo>
                  <a:lnTo>
                    <a:pt x="197" y="1438"/>
                  </a:lnTo>
                  <a:lnTo>
                    <a:pt x="205" y="1405"/>
                  </a:lnTo>
                  <a:lnTo>
                    <a:pt x="222" y="1372"/>
                  </a:lnTo>
                  <a:lnTo>
                    <a:pt x="230" y="1348"/>
                  </a:lnTo>
                  <a:lnTo>
                    <a:pt x="246" y="1315"/>
                  </a:lnTo>
                  <a:lnTo>
                    <a:pt x="255" y="1290"/>
                  </a:lnTo>
                  <a:lnTo>
                    <a:pt x="263" y="1257"/>
                  </a:lnTo>
                  <a:lnTo>
                    <a:pt x="279" y="1225"/>
                  </a:lnTo>
                  <a:lnTo>
                    <a:pt x="288" y="1192"/>
                  </a:lnTo>
                  <a:lnTo>
                    <a:pt x="288" y="1175"/>
                  </a:lnTo>
                  <a:lnTo>
                    <a:pt x="288" y="1142"/>
                  </a:lnTo>
                  <a:lnTo>
                    <a:pt x="304" y="1101"/>
                  </a:lnTo>
                  <a:lnTo>
                    <a:pt x="312" y="1068"/>
                  </a:lnTo>
                  <a:lnTo>
                    <a:pt x="312" y="1044"/>
                  </a:lnTo>
                  <a:lnTo>
                    <a:pt x="320" y="1011"/>
                  </a:lnTo>
                  <a:lnTo>
                    <a:pt x="312" y="994"/>
                  </a:lnTo>
                  <a:lnTo>
                    <a:pt x="337" y="978"/>
                  </a:lnTo>
                  <a:lnTo>
                    <a:pt x="353" y="953"/>
                  </a:lnTo>
                  <a:lnTo>
                    <a:pt x="370" y="937"/>
                  </a:lnTo>
                  <a:lnTo>
                    <a:pt x="386" y="920"/>
                  </a:lnTo>
                  <a:lnTo>
                    <a:pt x="394" y="896"/>
                  </a:lnTo>
                  <a:lnTo>
                    <a:pt x="411" y="879"/>
                  </a:lnTo>
                  <a:lnTo>
                    <a:pt x="419" y="855"/>
                  </a:lnTo>
                  <a:lnTo>
                    <a:pt x="427" y="789"/>
                  </a:lnTo>
                  <a:lnTo>
                    <a:pt x="436" y="789"/>
                  </a:lnTo>
                  <a:lnTo>
                    <a:pt x="444" y="674"/>
                  </a:lnTo>
                  <a:lnTo>
                    <a:pt x="460" y="641"/>
                  </a:lnTo>
                  <a:lnTo>
                    <a:pt x="477" y="608"/>
                  </a:lnTo>
                  <a:lnTo>
                    <a:pt x="485" y="567"/>
                  </a:lnTo>
                  <a:lnTo>
                    <a:pt x="493" y="542"/>
                  </a:lnTo>
                  <a:lnTo>
                    <a:pt x="510" y="518"/>
                  </a:lnTo>
                  <a:lnTo>
                    <a:pt x="518" y="485"/>
                  </a:lnTo>
                  <a:lnTo>
                    <a:pt x="526" y="460"/>
                  </a:lnTo>
                  <a:lnTo>
                    <a:pt x="542" y="427"/>
                  </a:lnTo>
                  <a:lnTo>
                    <a:pt x="567" y="411"/>
                  </a:lnTo>
                  <a:lnTo>
                    <a:pt x="592" y="386"/>
                  </a:lnTo>
                  <a:lnTo>
                    <a:pt x="616" y="370"/>
                  </a:lnTo>
                  <a:lnTo>
                    <a:pt x="625" y="337"/>
                  </a:lnTo>
                  <a:lnTo>
                    <a:pt x="641" y="304"/>
                  </a:lnTo>
                  <a:lnTo>
                    <a:pt x="649" y="279"/>
                  </a:lnTo>
                  <a:lnTo>
                    <a:pt x="658" y="255"/>
                  </a:lnTo>
                  <a:lnTo>
                    <a:pt x="666" y="238"/>
                  </a:lnTo>
                  <a:lnTo>
                    <a:pt x="707" y="206"/>
                  </a:lnTo>
                  <a:lnTo>
                    <a:pt x="806" y="181"/>
                  </a:lnTo>
                  <a:lnTo>
                    <a:pt x="830" y="173"/>
                  </a:lnTo>
                  <a:lnTo>
                    <a:pt x="855" y="156"/>
                  </a:lnTo>
                  <a:lnTo>
                    <a:pt x="879" y="148"/>
                  </a:lnTo>
                  <a:lnTo>
                    <a:pt x="904" y="132"/>
                  </a:lnTo>
                  <a:lnTo>
                    <a:pt x="921" y="123"/>
                  </a:lnTo>
                  <a:lnTo>
                    <a:pt x="929" y="99"/>
                  </a:lnTo>
                  <a:lnTo>
                    <a:pt x="937" y="82"/>
                  </a:lnTo>
                  <a:lnTo>
                    <a:pt x="953" y="49"/>
                  </a:lnTo>
                  <a:lnTo>
                    <a:pt x="970" y="16"/>
                  </a:lnTo>
                  <a:lnTo>
                    <a:pt x="1052" y="8"/>
                  </a:lnTo>
                  <a:lnTo>
                    <a:pt x="1085" y="0"/>
                  </a:lnTo>
                  <a:lnTo>
                    <a:pt x="1085" y="33"/>
                  </a:lnTo>
                  <a:lnTo>
                    <a:pt x="1077" y="58"/>
                  </a:lnTo>
                  <a:lnTo>
                    <a:pt x="1069" y="82"/>
                  </a:lnTo>
                  <a:lnTo>
                    <a:pt x="1069" y="99"/>
                  </a:lnTo>
                  <a:lnTo>
                    <a:pt x="1069" y="132"/>
                  </a:lnTo>
                  <a:lnTo>
                    <a:pt x="1060" y="164"/>
                  </a:lnTo>
                  <a:lnTo>
                    <a:pt x="1060" y="206"/>
                  </a:lnTo>
                  <a:lnTo>
                    <a:pt x="1052" y="230"/>
                  </a:lnTo>
                  <a:lnTo>
                    <a:pt x="1052" y="247"/>
                  </a:lnTo>
                  <a:lnTo>
                    <a:pt x="1044" y="271"/>
                  </a:lnTo>
                  <a:lnTo>
                    <a:pt x="1044" y="304"/>
                  </a:lnTo>
                  <a:lnTo>
                    <a:pt x="1036" y="329"/>
                  </a:lnTo>
                  <a:lnTo>
                    <a:pt x="1036" y="378"/>
                  </a:lnTo>
                  <a:lnTo>
                    <a:pt x="1027" y="411"/>
                  </a:lnTo>
                  <a:lnTo>
                    <a:pt x="1027" y="436"/>
                  </a:lnTo>
                  <a:lnTo>
                    <a:pt x="1019" y="485"/>
                  </a:lnTo>
                  <a:lnTo>
                    <a:pt x="1019" y="510"/>
                  </a:lnTo>
                  <a:lnTo>
                    <a:pt x="1019" y="542"/>
                  </a:lnTo>
                  <a:lnTo>
                    <a:pt x="1019" y="567"/>
                  </a:lnTo>
                  <a:lnTo>
                    <a:pt x="1019" y="584"/>
                  </a:lnTo>
                  <a:lnTo>
                    <a:pt x="1019" y="608"/>
                  </a:lnTo>
                  <a:lnTo>
                    <a:pt x="1011" y="633"/>
                  </a:lnTo>
                  <a:lnTo>
                    <a:pt x="1011" y="666"/>
                  </a:lnTo>
                  <a:lnTo>
                    <a:pt x="1011" y="699"/>
                  </a:lnTo>
                  <a:lnTo>
                    <a:pt x="1011" y="789"/>
                  </a:lnTo>
                  <a:lnTo>
                    <a:pt x="1003" y="789"/>
                  </a:lnTo>
                  <a:lnTo>
                    <a:pt x="1003" y="912"/>
                  </a:lnTo>
                  <a:lnTo>
                    <a:pt x="995" y="994"/>
                  </a:lnTo>
                  <a:lnTo>
                    <a:pt x="995" y="1027"/>
                  </a:lnTo>
                  <a:lnTo>
                    <a:pt x="995" y="1052"/>
                  </a:lnTo>
                  <a:lnTo>
                    <a:pt x="995" y="1077"/>
                  </a:lnTo>
                  <a:lnTo>
                    <a:pt x="986" y="1110"/>
                  </a:lnTo>
                  <a:lnTo>
                    <a:pt x="978" y="1134"/>
                  </a:lnTo>
                  <a:lnTo>
                    <a:pt x="978" y="1151"/>
                  </a:lnTo>
                  <a:lnTo>
                    <a:pt x="978" y="1175"/>
                  </a:lnTo>
                  <a:lnTo>
                    <a:pt x="970" y="1192"/>
                  </a:lnTo>
                  <a:lnTo>
                    <a:pt x="953" y="1192"/>
                  </a:lnTo>
                  <a:lnTo>
                    <a:pt x="953" y="1216"/>
                  </a:lnTo>
                  <a:lnTo>
                    <a:pt x="953" y="1241"/>
                  </a:lnTo>
                  <a:lnTo>
                    <a:pt x="953" y="1266"/>
                  </a:lnTo>
                  <a:lnTo>
                    <a:pt x="962" y="1364"/>
                  </a:lnTo>
                  <a:lnTo>
                    <a:pt x="945" y="1389"/>
                  </a:lnTo>
                  <a:lnTo>
                    <a:pt x="921" y="1405"/>
                  </a:lnTo>
                  <a:lnTo>
                    <a:pt x="904" y="1422"/>
                  </a:lnTo>
                  <a:lnTo>
                    <a:pt x="904" y="1463"/>
                  </a:lnTo>
                  <a:lnTo>
                    <a:pt x="871" y="1488"/>
                  </a:lnTo>
                  <a:lnTo>
                    <a:pt x="789" y="1520"/>
                  </a:lnTo>
                  <a:lnTo>
                    <a:pt x="756" y="1545"/>
                  </a:lnTo>
                  <a:lnTo>
                    <a:pt x="740" y="1570"/>
                  </a:lnTo>
                  <a:lnTo>
                    <a:pt x="699" y="1611"/>
                  </a:lnTo>
                  <a:lnTo>
                    <a:pt x="600" y="1619"/>
                  </a:lnTo>
                  <a:lnTo>
                    <a:pt x="575" y="1627"/>
                  </a:lnTo>
                  <a:lnTo>
                    <a:pt x="542" y="1644"/>
                  </a:lnTo>
                  <a:lnTo>
                    <a:pt x="427" y="1660"/>
                  </a:lnTo>
                  <a:lnTo>
                    <a:pt x="403" y="1677"/>
                  </a:lnTo>
                  <a:lnTo>
                    <a:pt x="394" y="1701"/>
                  </a:lnTo>
                  <a:lnTo>
                    <a:pt x="370" y="1734"/>
                  </a:lnTo>
                  <a:lnTo>
                    <a:pt x="353" y="1759"/>
                  </a:lnTo>
                  <a:lnTo>
                    <a:pt x="337" y="1783"/>
                  </a:lnTo>
                  <a:lnTo>
                    <a:pt x="312" y="1800"/>
                  </a:lnTo>
                  <a:lnTo>
                    <a:pt x="288" y="1808"/>
                  </a:lnTo>
                  <a:lnTo>
                    <a:pt x="263" y="1816"/>
                  </a:lnTo>
                  <a:lnTo>
                    <a:pt x="255" y="1833"/>
                  </a:lnTo>
                  <a:lnTo>
                    <a:pt x="238" y="1857"/>
                  </a:lnTo>
                  <a:lnTo>
                    <a:pt x="199" y="1893"/>
                  </a:lnTo>
                  <a:lnTo>
                    <a:pt x="25" y="1898"/>
                  </a:lnTo>
                  <a:lnTo>
                    <a:pt x="0" y="1907"/>
                  </a:lnTo>
                  <a:lnTo>
                    <a:pt x="16" y="1931"/>
                  </a:lnTo>
                  <a:lnTo>
                    <a:pt x="33" y="1931"/>
                  </a:lnTo>
                  <a:lnTo>
                    <a:pt x="131" y="1915"/>
                  </a:lnTo>
                  <a:lnTo>
                    <a:pt x="156" y="1907"/>
                  </a:lnTo>
                  <a:lnTo>
                    <a:pt x="199" y="1893"/>
                  </a:lnTo>
                </a:path>
              </a:pathLst>
            </a:custGeom>
            <a:gradFill rotWithShape="0">
              <a:gsLst>
                <a:gs pos="0">
                  <a:schemeClr val="bg2"/>
                </a:gs>
                <a:gs pos="50000">
                  <a:schemeClr val="bg1"/>
                </a:gs>
                <a:gs pos="100000">
                  <a:schemeClr val="bg2"/>
                </a:gs>
              </a:gsLst>
              <a:lin ang="2700000" scaled="1"/>
            </a:gra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 name="Form 22532">
              <a:extLst>
                <a:ext uri="{FF2B5EF4-FFF2-40B4-BE49-F238E27FC236}">
                  <a16:creationId xmlns:a16="http://schemas.microsoft.com/office/drawing/2014/main" id="{920A7FD8-2A00-4141-88EC-B2C5325E1944}"/>
                </a:ext>
              </a:extLst>
            </p:cNvPr>
            <p:cNvSpPr>
              <a:spLocks/>
            </p:cNvSpPr>
            <p:nvPr/>
          </p:nvSpPr>
          <p:spPr bwMode="auto">
            <a:xfrm>
              <a:off x="2674" y="1344"/>
              <a:ext cx="687" cy="2065"/>
            </a:xfrm>
            <a:custGeom>
              <a:avLst/>
              <a:gdLst>
                <a:gd name="T0" fmla="*/ 248 w 687"/>
                <a:gd name="T1" fmla="*/ 37 h 2065"/>
                <a:gd name="T2" fmla="*/ 248 w 687"/>
                <a:gd name="T3" fmla="*/ 80 h 2065"/>
                <a:gd name="T4" fmla="*/ 248 w 687"/>
                <a:gd name="T5" fmla="*/ 115 h 2065"/>
                <a:gd name="T6" fmla="*/ 347 w 687"/>
                <a:gd name="T7" fmla="*/ 168 h 2065"/>
                <a:gd name="T8" fmla="*/ 408 w 687"/>
                <a:gd name="T9" fmla="*/ 220 h 2065"/>
                <a:gd name="T10" fmla="*/ 467 w 687"/>
                <a:gd name="T11" fmla="*/ 272 h 2065"/>
                <a:gd name="T12" fmla="*/ 486 w 687"/>
                <a:gd name="T13" fmla="*/ 333 h 2065"/>
                <a:gd name="T14" fmla="*/ 516 w 687"/>
                <a:gd name="T15" fmla="*/ 385 h 2065"/>
                <a:gd name="T16" fmla="*/ 547 w 687"/>
                <a:gd name="T17" fmla="*/ 455 h 2065"/>
                <a:gd name="T18" fmla="*/ 576 w 687"/>
                <a:gd name="T19" fmla="*/ 550 h 2065"/>
                <a:gd name="T20" fmla="*/ 615 w 687"/>
                <a:gd name="T21" fmla="*/ 620 h 2065"/>
                <a:gd name="T22" fmla="*/ 636 w 687"/>
                <a:gd name="T23" fmla="*/ 690 h 2065"/>
                <a:gd name="T24" fmla="*/ 655 w 687"/>
                <a:gd name="T25" fmla="*/ 863 h 2065"/>
                <a:gd name="T26" fmla="*/ 665 w 687"/>
                <a:gd name="T27" fmla="*/ 1090 h 2065"/>
                <a:gd name="T28" fmla="*/ 665 w 687"/>
                <a:gd name="T29" fmla="*/ 1280 h 2065"/>
                <a:gd name="T30" fmla="*/ 665 w 687"/>
                <a:gd name="T31" fmla="*/ 1472 h 2065"/>
                <a:gd name="T32" fmla="*/ 665 w 687"/>
                <a:gd name="T33" fmla="*/ 1533 h 2065"/>
                <a:gd name="T34" fmla="*/ 665 w 687"/>
                <a:gd name="T35" fmla="*/ 1646 h 2065"/>
                <a:gd name="T36" fmla="*/ 665 w 687"/>
                <a:gd name="T37" fmla="*/ 1690 h 2065"/>
                <a:gd name="T38" fmla="*/ 665 w 687"/>
                <a:gd name="T39" fmla="*/ 1759 h 2065"/>
                <a:gd name="T40" fmla="*/ 665 w 687"/>
                <a:gd name="T41" fmla="*/ 1803 h 2065"/>
                <a:gd name="T42" fmla="*/ 675 w 687"/>
                <a:gd name="T43" fmla="*/ 1872 h 2065"/>
                <a:gd name="T44" fmla="*/ 686 w 687"/>
                <a:gd name="T45" fmla="*/ 1915 h 2065"/>
                <a:gd name="T46" fmla="*/ 686 w 687"/>
                <a:gd name="T47" fmla="*/ 1959 h 2065"/>
                <a:gd name="T48" fmla="*/ 686 w 687"/>
                <a:gd name="T49" fmla="*/ 2012 h 2065"/>
                <a:gd name="T50" fmla="*/ 686 w 687"/>
                <a:gd name="T51" fmla="*/ 2064 h 2065"/>
                <a:gd name="T52" fmla="*/ 655 w 687"/>
                <a:gd name="T53" fmla="*/ 1994 h 2065"/>
                <a:gd name="T54" fmla="*/ 625 w 687"/>
                <a:gd name="T55" fmla="*/ 1933 h 2065"/>
                <a:gd name="T56" fmla="*/ 507 w 687"/>
                <a:gd name="T57" fmla="*/ 1881 h 2065"/>
                <a:gd name="T58" fmla="*/ 437 w 687"/>
                <a:gd name="T59" fmla="*/ 1829 h 2065"/>
                <a:gd name="T60" fmla="*/ 397 w 687"/>
                <a:gd name="T61" fmla="*/ 1785 h 2065"/>
                <a:gd name="T62" fmla="*/ 357 w 687"/>
                <a:gd name="T63" fmla="*/ 1725 h 2065"/>
                <a:gd name="T64" fmla="*/ 248 w 687"/>
                <a:gd name="T65" fmla="*/ 1655 h 2065"/>
                <a:gd name="T66" fmla="*/ 248 w 687"/>
                <a:gd name="T67" fmla="*/ 1603 h 2065"/>
                <a:gd name="T68" fmla="*/ 248 w 687"/>
                <a:gd name="T69" fmla="*/ 1577 h 2065"/>
                <a:gd name="T70" fmla="*/ 149 w 687"/>
                <a:gd name="T71" fmla="*/ 1542 h 2065"/>
                <a:gd name="T72" fmla="*/ 109 w 687"/>
                <a:gd name="T73" fmla="*/ 1507 h 2065"/>
                <a:gd name="T74" fmla="*/ 39 w 687"/>
                <a:gd name="T75" fmla="*/ 1437 h 2065"/>
                <a:gd name="T76" fmla="*/ 0 w 687"/>
                <a:gd name="T77" fmla="*/ 1385 h 2065"/>
                <a:gd name="T78" fmla="*/ 10 w 687"/>
                <a:gd name="T79" fmla="*/ 1333 h 2065"/>
                <a:gd name="T80" fmla="*/ 20 w 687"/>
                <a:gd name="T81" fmla="*/ 1263 h 2065"/>
                <a:gd name="T82" fmla="*/ 20 w 687"/>
                <a:gd name="T83" fmla="*/ 1193 h 2065"/>
                <a:gd name="T84" fmla="*/ 20 w 687"/>
                <a:gd name="T85" fmla="*/ 1063 h 2065"/>
                <a:gd name="T86" fmla="*/ 30 w 687"/>
                <a:gd name="T87" fmla="*/ 993 h 2065"/>
                <a:gd name="T88" fmla="*/ 30 w 687"/>
                <a:gd name="T89" fmla="*/ 950 h 2065"/>
                <a:gd name="T90" fmla="*/ 39 w 687"/>
                <a:gd name="T91" fmla="*/ 863 h 2065"/>
                <a:gd name="T92" fmla="*/ 60 w 687"/>
                <a:gd name="T93" fmla="*/ 733 h 2065"/>
                <a:gd name="T94" fmla="*/ 70 w 687"/>
                <a:gd name="T95" fmla="*/ 672 h 2065"/>
                <a:gd name="T96" fmla="*/ 100 w 687"/>
                <a:gd name="T97" fmla="*/ 463 h 2065"/>
                <a:gd name="T98" fmla="*/ 109 w 687"/>
                <a:gd name="T99" fmla="*/ 220 h 2065"/>
                <a:gd name="T100" fmla="*/ 129 w 687"/>
                <a:gd name="T101" fmla="*/ 80 h 2065"/>
                <a:gd name="T102" fmla="*/ 132 w 687"/>
                <a:gd name="T103" fmla="*/ 0 h 20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7"/>
                <a:gd name="T157" fmla="*/ 0 h 2065"/>
                <a:gd name="T158" fmla="*/ 0 w 687"/>
                <a:gd name="T159" fmla="*/ 0 h 20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7" h="2065">
                  <a:moveTo>
                    <a:pt x="132" y="0"/>
                  </a:moveTo>
                  <a:lnTo>
                    <a:pt x="248" y="37"/>
                  </a:lnTo>
                  <a:lnTo>
                    <a:pt x="248" y="71"/>
                  </a:lnTo>
                  <a:lnTo>
                    <a:pt x="248" y="80"/>
                  </a:lnTo>
                  <a:lnTo>
                    <a:pt x="248" y="106"/>
                  </a:lnTo>
                  <a:lnTo>
                    <a:pt x="248" y="115"/>
                  </a:lnTo>
                  <a:lnTo>
                    <a:pt x="248" y="133"/>
                  </a:lnTo>
                  <a:lnTo>
                    <a:pt x="347" y="168"/>
                  </a:lnTo>
                  <a:lnTo>
                    <a:pt x="387" y="202"/>
                  </a:lnTo>
                  <a:lnTo>
                    <a:pt x="408" y="220"/>
                  </a:lnTo>
                  <a:lnTo>
                    <a:pt x="437" y="246"/>
                  </a:lnTo>
                  <a:lnTo>
                    <a:pt x="467" y="272"/>
                  </a:lnTo>
                  <a:lnTo>
                    <a:pt x="477" y="298"/>
                  </a:lnTo>
                  <a:lnTo>
                    <a:pt x="486" y="333"/>
                  </a:lnTo>
                  <a:lnTo>
                    <a:pt x="507" y="358"/>
                  </a:lnTo>
                  <a:lnTo>
                    <a:pt x="516" y="385"/>
                  </a:lnTo>
                  <a:lnTo>
                    <a:pt x="536" y="437"/>
                  </a:lnTo>
                  <a:lnTo>
                    <a:pt x="547" y="455"/>
                  </a:lnTo>
                  <a:lnTo>
                    <a:pt x="566" y="498"/>
                  </a:lnTo>
                  <a:lnTo>
                    <a:pt x="576" y="550"/>
                  </a:lnTo>
                  <a:lnTo>
                    <a:pt x="596" y="585"/>
                  </a:lnTo>
                  <a:lnTo>
                    <a:pt x="615" y="620"/>
                  </a:lnTo>
                  <a:lnTo>
                    <a:pt x="625" y="646"/>
                  </a:lnTo>
                  <a:lnTo>
                    <a:pt x="636" y="690"/>
                  </a:lnTo>
                  <a:lnTo>
                    <a:pt x="646" y="725"/>
                  </a:lnTo>
                  <a:lnTo>
                    <a:pt x="655" y="863"/>
                  </a:lnTo>
                  <a:lnTo>
                    <a:pt x="665" y="985"/>
                  </a:lnTo>
                  <a:lnTo>
                    <a:pt x="665" y="1090"/>
                  </a:lnTo>
                  <a:lnTo>
                    <a:pt x="665" y="1177"/>
                  </a:lnTo>
                  <a:lnTo>
                    <a:pt x="665" y="1280"/>
                  </a:lnTo>
                  <a:lnTo>
                    <a:pt x="665" y="1385"/>
                  </a:lnTo>
                  <a:lnTo>
                    <a:pt x="665" y="1472"/>
                  </a:lnTo>
                  <a:lnTo>
                    <a:pt x="665" y="1498"/>
                  </a:lnTo>
                  <a:lnTo>
                    <a:pt x="665" y="1533"/>
                  </a:lnTo>
                  <a:lnTo>
                    <a:pt x="665" y="1620"/>
                  </a:lnTo>
                  <a:lnTo>
                    <a:pt x="665" y="1646"/>
                  </a:lnTo>
                  <a:lnTo>
                    <a:pt x="665" y="1672"/>
                  </a:lnTo>
                  <a:lnTo>
                    <a:pt x="665" y="1690"/>
                  </a:lnTo>
                  <a:lnTo>
                    <a:pt x="665" y="1733"/>
                  </a:lnTo>
                  <a:lnTo>
                    <a:pt x="665" y="1759"/>
                  </a:lnTo>
                  <a:lnTo>
                    <a:pt x="665" y="1777"/>
                  </a:lnTo>
                  <a:lnTo>
                    <a:pt x="665" y="1803"/>
                  </a:lnTo>
                  <a:lnTo>
                    <a:pt x="665" y="1837"/>
                  </a:lnTo>
                  <a:lnTo>
                    <a:pt x="675" y="1872"/>
                  </a:lnTo>
                  <a:lnTo>
                    <a:pt x="675" y="1890"/>
                  </a:lnTo>
                  <a:lnTo>
                    <a:pt x="686" y="1915"/>
                  </a:lnTo>
                  <a:lnTo>
                    <a:pt x="686" y="1933"/>
                  </a:lnTo>
                  <a:lnTo>
                    <a:pt x="686" y="1959"/>
                  </a:lnTo>
                  <a:lnTo>
                    <a:pt x="686" y="1985"/>
                  </a:lnTo>
                  <a:lnTo>
                    <a:pt x="686" y="2012"/>
                  </a:lnTo>
                  <a:lnTo>
                    <a:pt x="686" y="2037"/>
                  </a:lnTo>
                  <a:lnTo>
                    <a:pt x="686" y="2064"/>
                  </a:lnTo>
                  <a:lnTo>
                    <a:pt x="675" y="2020"/>
                  </a:lnTo>
                  <a:lnTo>
                    <a:pt x="655" y="1994"/>
                  </a:lnTo>
                  <a:lnTo>
                    <a:pt x="636" y="1959"/>
                  </a:lnTo>
                  <a:lnTo>
                    <a:pt x="625" y="1933"/>
                  </a:lnTo>
                  <a:lnTo>
                    <a:pt x="615" y="1915"/>
                  </a:lnTo>
                  <a:lnTo>
                    <a:pt x="507" y="1881"/>
                  </a:lnTo>
                  <a:lnTo>
                    <a:pt x="467" y="1855"/>
                  </a:lnTo>
                  <a:lnTo>
                    <a:pt x="437" y="1829"/>
                  </a:lnTo>
                  <a:lnTo>
                    <a:pt x="408" y="1812"/>
                  </a:lnTo>
                  <a:lnTo>
                    <a:pt x="397" y="1785"/>
                  </a:lnTo>
                  <a:lnTo>
                    <a:pt x="387" y="1759"/>
                  </a:lnTo>
                  <a:lnTo>
                    <a:pt x="357" y="1725"/>
                  </a:lnTo>
                  <a:lnTo>
                    <a:pt x="347" y="1698"/>
                  </a:lnTo>
                  <a:lnTo>
                    <a:pt x="248" y="1655"/>
                  </a:lnTo>
                  <a:lnTo>
                    <a:pt x="248" y="1637"/>
                  </a:lnTo>
                  <a:lnTo>
                    <a:pt x="248" y="1603"/>
                  </a:lnTo>
                  <a:lnTo>
                    <a:pt x="248" y="1585"/>
                  </a:lnTo>
                  <a:lnTo>
                    <a:pt x="248" y="1577"/>
                  </a:lnTo>
                  <a:lnTo>
                    <a:pt x="248" y="1559"/>
                  </a:lnTo>
                  <a:lnTo>
                    <a:pt x="149" y="1542"/>
                  </a:lnTo>
                  <a:lnTo>
                    <a:pt x="129" y="1525"/>
                  </a:lnTo>
                  <a:lnTo>
                    <a:pt x="109" y="1507"/>
                  </a:lnTo>
                  <a:lnTo>
                    <a:pt x="79" y="1480"/>
                  </a:lnTo>
                  <a:lnTo>
                    <a:pt x="39" y="1437"/>
                  </a:lnTo>
                  <a:lnTo>
                    <a:pt x="20" y="1411"/>
                  </a:lnTo>
                  <a:lnTo>
                    <a:pt x="0" y="1385"/>
                  </a:lnTo>
                  <a:lnTo>
                    <a:pt x="10" y="1359"/>
                  </a:lnTo>
                  <a:lnTo>
                    <a:pt x="10" y="1333"/>
                  </a:lnTo>
                  <a:lnTo>
                    <a:pt x="10" y="1315"/>
                  </a:lnTo>
                  <a:lnTo>
                    <a:pt x="20" y="1263"/>
                  </a:lnTo>
                  <a:lnTo>
                    <a:pt x="20" y="1228"/>
                  </a:lnTo>
                  <a:lnTo>
                    <a:pt x="20" y="1193"/>
                  </a:lnTo>
                  <a:lnTo>
                    <a:pt x="20" y="1159"/>
                  </a:lnTo>
                  <a:lnTo>
                    <a:pt x="20" y="1063"/>
                  </a:lnTo>
                  <a:lnTo>
                    <a:pt x="20" y="1037"/>
                  </a:lnTo>
                  <a:lnTo>
                    <a:pt x="30" y="993"/>
                  </a:lnTo>
                  <a:lnTo>
                    <a:pt x="30" y="968"/>
                  </a:lnTo>
                  <a:lnTo>
                    <a:pt x="30" y="950"/>
                  </a:lnTo>
                  <a:lnTo>
                    <a:pt x="30" y="863"/>
                  </a:lnTo>
                  <a:lnTo>
                    <a:pt x="39" y="863"/>
                  </a:lnTo>
                  <a:lnTo>
                    <a:pt x="50" y="863"/>
                  </a:lnTo>
                  <a:lnTo>
                    <a:pt x="60" y="733"/>
                  </a:lnTo>
                  <a:lnTo>
                    <a:pt x="70" y="707"/>
                  </a:lnTo>
                  <a:lnTo>
                    <a:pt x="70" y="672"/>
                  </a:lnTo>
                  <a:lnTo>
                    <a:pt x="89" y="585"/>
                  </a:lnTo>
                  <a:lnTo>
                    <a:pt x="100" y="463"/>
                  </a:lnTo>
                  <a:lnTo>
                    <a:pt x="109" y="341"/>
                  </a:lnTo>
                  <a:lnTo>
                    <a:pt x="109" y="220"/>
                  </a:lnTo>
                  <a:lnTo>
                    <a:pt x="119" y="115"/>
                  </a:lnTo>
                  <a:lnTo>
                    <a:pt x="129" y="80"/>
                  </a:lnTo>
                  <a:lnTo>
                    <a:pt x="149" y="45"/>
                  </a:lnTo>
                  <a:lnTo>
                    <a:pt x="132" y="0"/>
                  </a:lnTo>
                </a:path>
              </a:pathLst>
            </a:custGeom>
            <a:gradFill rotWithShape="0">
              <a:gsLst>
                <a:gs pos="0">
                  <a:schemeClr val="bg2"/>
                </a:gs>
                <a:gs pos="50000">
                  <a:schemeClr val="bg1"/>
                </a:gs>
                <a:gs pos="100000">
                  <a:schemeClr val="bg2"/>
                </a:gs>
              </a:gsLst>
              <a:lin ang="18900000" scaled="1"/>
            </a:gra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 name="Form 22533">
              <a:extLst>
                <a:ext uri="{FF2B5EF4-FFF2-40B4-BE49-F238E27FC236}">
                  <a16:creationId xmlns:a16="http://schemas.microsoft.com/office/drawing/2014/main" id="{3EDB668D-3F18-D1F2-5A0D-277EA1C9E8BD}"/>
                </a:ext>
              </a:extLst>
            </p:cNvPr>
            <p:cNvSpPr>
              <a:spLocks noChangeArrowheads="1"/>
            </p:cNvSpPr>
            <p:nvPr/>
          </p:nvSpPr>
          <p:spPr bwMode="auto">
            <a:xfrm>
              <a:off x="1828" y="2644"/>
              <a:ext cx="1576" cy="664"/>
            </a:xfrm>
            <a:prstGeom prst="triangle">
              <a:avLst>
                <a:gd name="adj" fmla="val 49995"/>
              </a:avLst>
            </a:prstGeom>
            <a:blipFill dpi="0" rotWithShape="0">
              <a:blip r:embed="rId3"/>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2536" name="Form 22535">
            <a:extLst>
              <a:ext uri="{FF2B5EF4-FFF2-40B4-BE49-F238E27FC236}">
                <a16:creationId xmlns:a16="http://schemas.microsoft.com/office/drawing/2014/main" id="{3D22859D-F8EF-A4E8-B4F5-81F7E92E8088}"/>
              </a:ext>
            </a:extLst>
          </p:cNvPr>
          <p:cNvSpPr>
            <a:spLocks/>
          </p:cNvSpPr>
          <p:nvPr/>
        </p:nvSpPr>
        <p:spPr bwMode="auto">
          <a:xfrm>
            <a:off x="3619500" y="3806825"/>
            <a:ext cx="1084263" cy="681038"/>
          </a:xfrm>
          <a:custGeom>
            <a:avLst/>
            <a:gdLst>
              <a:gd name="T0" fmla="*/ 168 w 683"/>
              <a:gd name="T1" fmla="*/ 386 h 429"/>
              <a:gd name="T2" fmla="*/ 329 w 683"/>
              <a:gd name="T3" fmla="*/ 387 h 429"/>
              <a:gd name="T4" fmla="*/ 427 w 683"/>
              <a:gd name="T5" fmla="*/ 395 h 429"/>
              <a:gd name="T6" fmla="*/ 444 w 683"/>
              <a:gd name="T7" fmla="*/ 403 h 429"/>
              <a:gd name="T8" fmla="*/ 477 w 683"/>
              <a:gd name="T9" fmla="*/ 403 h 429"/>
              <a:gd name="T10" fmla="*/ 501 w 683"/>
              <a:gd name="T11" fmla="*/ 411 h 429"/>
              <a:gd name="T12" fmla="*/ 600 w 683"/>
              <a:gd name="T13" fmla="*/ 411 h 429"/>
              <a:gd name="T14" fmla="*/ 600 w 683"/>
              <a:gd name="T15" fmla="*/ 403 h 429"/>
              <a:gd name="T16" fmla="*/ 666 w 683"/>
              <a:gd name="T17" fmla="*/ 395 h 429"/>
              <a:gd name="T18" fmla="*/ 666 w 683"/>
              <a:gd name="T19" fmla="*/ 378 h 429"/>
              <a:gd name="T20" fmla="*/ 666 w 683"/>
              <a:gd name="T21" fmla="*/ 345 h 429"/>
              <a:gd name="T22" fmla="*/ 682 w 683"/>
              <a:gd name="T23" fmla="*/ 313 h 429"/>
              <a:gd name="T24" fmla="*/ 682 w 683"/>
              <a:gd name="T25" fmla="*/ 288 h 429"/>
              <a:gd name="T26" fmla="*/ 682 w 683"/>
              <a:gd name="T27" fmla="*/ 255 h 429"/>
              <a:gd name="T28" fmla="*/ 682 w 683"/>
              <a:gd name="T29" fmla="*/ 214 h 429"/>
              <a:gd name="T30" fmla="*/ 666 w 683"/>
              <a:gd name="T31" fmla="*/ 181 h 429"/>
              <a:gd name="T32" fmla="*/ 600 w 683"/>
              <a:gd name="T33" fmla="*/ 156 h 429"/>
              <a:gd name="T34" fmla="*/ 600 w 683"/>
              <a:gd name="T35" fmla="*/ 140 h 429"/>
              <a:gd name="T36" fmla="*/ 485 w 683"/>
              <a:gd name="T37" fmla="*/ 41 h 429"/>
              <a:gd name="T38" fmla="*/ 460 w 683"/>
              <a:gd name="T39" fmla="*/ 33 h 429"/>
              <a:gd name="T40" fmla="*/ 353 w 683"/>
              <a:gd name="T41" fmla="*/ 17 h 429"/>
              <a:gd name="T42" fmla="*/ 222 w 683"/>
              <a:gd name="T43" fmla="*/ 0 h 429"/>
              <a:gd name="T44" fmla="*/ 181 w 683"/>
              <a:gd name="T45" fmla="*/ 25 h 429"/>
              <a:gd name="T46" fmla="*/ 156 w 683"/>
              <a:gd name="T47" fmla="*/ 25 h 429"/>
              <a:gd name="T48" fmla="*/ 131 w 683"/>
              <a:gd name="T49" fmla="*/ 41 h 429"/>
              <a:gd name="T50" fmla="*/ 115 w 683"/>
              <a:gd name="T51" fmla="*/ 58 h 429"/>
              <a:gd name="T52" fmla="*/ 90 w 683"/>
              <a:gd name="T53" fmla="*/ 91 h 429"/>
              <a:gd name="T54" fmla="*/ 74 w 683"/>
              <a:gd name="T55" fmla="*/ 115 h 429"/>
              <a:gd name="T56" fmla="*/ 57 w 683"/>
              <a:gd name="T57" fmla="*/ 132 h 429"/>
              <a:gd name="T58" fmla="*/ 41 w 683"/>
              <a:gd name="T59" fmla="*/ 165 h 429"/>
              <a:gd name="T60" fmla="*/ 33 w 683"/>
              <a:gd name="T61" fmla="*/ 189 h 429"/>
              <a:gd name="T62" fmla="*/ 25 w 683"/>
              <a:gd name="T63" fmla="*/ 206 h 429"/>
              <a:gd name="T64" fmla="*/ 16 w 683"/>
              <a:gd name="T65" fmla="*/ 230 h 429"/>
              <a:gd name="T66" fmla="*/ 16 w 683"/>
              <a:gd name="T67" fmla="*/ 247 h 429"/>
              <a:gd name="T68" fmla="*/ 8 w 683"/>
              <a:gd name="T69" fmla="*/ 280 h 429"/>
              <a:gd name="T70" fmla="*/ 0 w 683"/>
              <a:gd name="T71" fmla="*/ 313 h 429"/>
              <a:gd name="T72" fmla="*/ 0 w 683"/>
              <a:gd name="T73" fmla="*/ 337 h 429"/>
              <a:gd name="T74" fmla="*/ 0 w 683"/>
              <a:gd name="T75" fmla="*/ 354 h 429"/>
              <a:gd name="T76" fmla="*/ 16 w 683"/>
              <a:gd name="T77" fmla="*/ 387 h 429"/>
              <a:gd name="T78" fmla="*/ 25 w 683"/>
              <a:gd name="T79" fmla="*/ 411 h 429"/>
              <a:gd name="T80" fmla="*/ 156 w 683"/>
              <a:gd name="T81" fmla="*/ 419 h 429"/>
              <a:gd name="T82" fmla="*/ 279 w 683"/>
              <a:gd name="T83" fmla="*/ 428 h 429"/>
              <a:gd name="T84" fmla="*/ 312 w 683"/>
              <a:gd name="T85" fmla="*/ 386 h 4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3"/>
              <a:gd name="T130" fmla="*/ 0 h 429"/>
              <a:gd name="T131" fmla="*/ 0 w 683"/>
              <a:gd name="T132" fmla="*/ 0 h 4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3" h="429">
                <a:moveTo>
                  <a:pt x="168" y="386"/>
                </a:moveTo>
                <a:lnTo>
                  <a:pt x="329" y="387"/>
                </a:lnTo>
                <a:lnTo>
                  <a:pt x="427" y="395"/>
                </a:lnTo>
                <a:lnTo>
                  <a:pt x="444" y="403"/>
                </a:lnTo>
                <a:lnTo>
                  <a:pt x="477" y="403"/>
                </a:lnTo>
                <a:lnTo>
                  <a:pt x="501" y="411"/>
                </a:lnTo>
                <a:lnTo>
                  <a:pt x="600" y="411"/>
                </a:lnTo>
                <a:lnTo>
                  <a:pt x="600" y="403"/>
                </a:lnTo>
                <a:lnTo>
                  <a:pt x="666" y="395"/>
                </a:lnTo>
                <a:lnTo>
                  <a:pt x="666" y="378"/>
                </a:lnTo>
                <a:lnTo>
                  <a:pt x="666" y="345"/>
                </a:lnTo>
                <a:lnTo>
                  <a:pt x="682" y="313"/>
                </a:lnTo>
                <a:lnTo>
                  <a:pt x="682" y="288"/>
                </a:lnTo>
                <a:lnTo>
                  <a:pt x="682" y="255"/>
                </a:lnTo>
                <a:lnTo>
                  <a:pt x="682" y="214"/>
                </a:lnTo>
                <a:lnTo>
                  <a:pt x="666" y="181"/>
                </a:lnTo>
                <a:lnTo>
                  <a:pt x="600" y="156"/>
                </a:lnTo>
                <a:lnTo>
                  <a:pt x="600" y="140"/>
                </a:lnTo>
                <a:lnTo>
                  <a:pt x="485" y="41"/>
                </a:lnTo>
                <a:lnTo>
                  <a:pt x="460" y="33"/>
                </a:lnTo>
                <a:lnTo>
                  <a:pt x="353" y="17"/>
                </a:lnTo>
                <a:lnTo>
                  <a:pt x="222" y="0"/>
                </a:lnTo>
                <a:lnTo>
                  <a:pt x="181" y="25"/>
                </a:lnTo>
                <a:lnTo>
                  <a:pt x="156" y="25"/>
                </a:lnTo>
                <a:lnTo>
                  <a:pt x="131" y="41"/>
                </a:lnTo>
                <a:lnTo>
                  <a:pt x="115" y="58"/>
                </a:lnTo>
                <a:lnTo>
                  <a:pt x="90" y="91"/>
                </a:lnTo>
                <a:lnTo>
                  <a:pt x="74" y="115"/>
                </a:lnTo>
                <a:lnTo>
                  <a:pt x="57" y="132"/>
                </a:lnTo>
                <a:lnTo>
                  <a:pt x="41" y="165"/>
                </a:lnTo>
                <a:lnTo>
                  <a:pt x="33" y="189"/>
                </a:lnTo>
                <a:lnTo>
                  <a:pt x="25" y="206"/>
                </a:lnTo>
                <a:lnTo>
                  <a:pt x="16" y="230"/>
                </a:lnTo>
                <a:lnTo>
                  <a:pt x="16" y="247"/>
                </a:lnTo>
                <a:lnTo>
                  <a:pt x="8" y="280"/>
                </a:lnTo>
                <a:lnTo>
                  <a:pt x="0" y="313"/>
                </a:lnTo>
                <a:lnTo>
                  <a:pt x="0" y="337"/>
                </a:lnTo>
                <a:lnTo>
                  <a:pt x="0" y="354"/>
                </a:lnTo>
                <a:lnTo>
                  <a:pt x="16" y="387"/>
                </a:lnTo>
                <a:lnTo>
                  <a:pt x="25" y="411"/>
                </a:lnTo>
                <a:lnTo>
                  <a:pt x="156" y="419"/>
                </a:lnTo>
                <a:lnTo>
                  <a:pt x="279" y="428"/>
                </a:lnTo>
                <a:lnTo>
                  <a:pt x="312" y="386"/>
                </a:lnTo>
              </a:path>
            </a:pathLst>
          </a:custGeom>
          <a:gradFill rotWithShape="0">
            <a:gsLst>
              <a:gs pos="0">
                <a:srgbClr val="FFFF00"/>
              </a:gs>
              <a:gs pos="100000">
                <a:srgbClr val="FF9933"/>
              </a:gs>
            </a:gsLst>
            <a:lin ang="5400000" scaled="1"/>
          </a:gra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37" name="Form 22536">
            <a:extLst>
              <a:ext uri="{FF2B5EF4-FFF2-40B4-BE49-F238E27FC236}">
                <a16:creationId xmlns:a16="http://schemas.microsoft.com/office/drawing/2014/main" id="{C7D40982-5AB0-7CB8-8C53-ED247A0B8288}"/>
              </a:ext>
            </a:extLst>
          </p:cNvPr>
          <p:cNvSpPr>
            <a:spLocks/>
          </p:cNvSpPr>
          <p:nvPr/>
        </p:nvSpPr>
        <p:spPr bwMode="auto">
          <a:xfrm>
            <a:off x="3352800" y="3886200"/>
            <a:ext cx="1703388" cy="992188"/>
          </a:xfrm>
          <a:custGeom>
            <a:avLst/>
            <a:gdLst>
              <a:gd name="T0" fmla="*/ 79 w 1073"/>
              <a:gd name="T1" fmla="*/ 42 h 625"/>
              <a:gd name="T2" fmla="*/ 115 w 1073"/>
              <a:gd name="T3" fmla="*/ 83 h 625"/>
              <a:gd name="T4" fmla="*/ 159 w 1073"/>
              <a:gd name="T5" fmla="*/ 136 h 625"/>
              <a:gd name="T6" fmla="*/ 328 w 1073"/>
              <a:gd name="T7" fmla="*/ 200 h 625"/>
              <a:gd name="T8" fmla="*/ 452 w 1073"/>
              <a:gd name="T9" fmla="*/ 221 h 625"/>
              <a:gd name="T10" fmla="*/ 744 w 1073"/>
              <a:gd name="T11" fmla="*/ 243 h 625"/>
              <a:gd name="T12" fmla="*/ 868 w 1073"/>
              <a:gd name="T13" fmla="*/ 221 h 625"/>
              <a:gd name="T14" fmla="*/ 921 w 1073"/>
              <a:gd name="T15" fmla="*/ 190 h 625"/>
              <a:gd name="T16" fmla="*/ 983 w 1073"/>
              <a:gd name="T17" fmla="*/ 158 h 625"/>
              <a:gd name="T18" fmla="*/ 1027 w 1073"/>
              <a:gd name="T19" fmla="*/ 105 h 625"/>
              <a:gd name="T20" fmla="*/ 1054 w 1073"/>
              <a:gd name="T21" fmla="*/ 73 h 625"/>
              <a:gd name="T22" fmla="*/ 1063 w 1073"/>
              <a:gd name="T23" fmla="*/ 178 h 625"/>
              <a:gd name="T24" fmla="*/ 1046 w 1073"/>
              <a:gd name="T25" fmla="*/ 338 h 625"/>
              <a:gd name="T26" fmla="*/ 1027 w 1073"/>
              <a:gd name="T27" fmla="*/ 433 h 625"/>
              <a:gd name="T28" fmla="*/ 1019 w 1073"/>
              <a:gd name="T29" fmla="*/ 496 h 625"/>
              <a:gd name="T30" fmla="*/ 930 w 1073"/>
              <a:gd name="T31" fmla="*/ 559 h 625"/>
              <a:gd name="T32" fmla="*/ 859 w 1073"/>
              <a:gd name="T33" fmla="*/ 602 h 625"/>
              <a:gd name="T34" fmla="*/ 744 w 1073"/>
              <a:gd name="T35" fmla="*/ 624 h 625"/>
              <a:gd name="T36" fmla="*/ 647 w 1073"/>
              <a:gd name="T37" fmla="*/ 624 h 625"/>
              <a:gd name="T38" fmla="*/ 593 w 1073"/>
              <a:gd name="T39" fmla="*/ 612 h 625"/>
              <a:gd name="T40" fmla="*/ 452 w 1073"/>
              <a:gd name="T41" fmla="*/ 549 h 625"/>
              <a:gd name="T42" fmla="*/ 390 w 1073"/>
              <a:gd name="T43" fmla="*/ 517 h 625"/>
              <a:gd name="T44" fmla="*/ 345 w 1073"/>
              <a:gd name="T45" fmla="*/ 486 h 625"/>
              <a:gd name="T46" fmla="*/ 310 w 1073"/>
              <a:gd name="T47" fmla="*/ 454 h 625"/>
              <a:gd name="T48" fmla="*/ 248 w 1073"/>
              <a:gd name="T49" fmla="*/ 411 h 625"/>
              <a:gd name="T50" fmla="*/ 195 w 1073"/>
              <a:gd name="T51" fmla="*/ 369 h 625"/>
              <a:gd name="T52" fmla="*/ 150 w 1073"/>
              <a:gd name="T53" fmla="*/ 338 h 625"/>
              <a:gd name="T54" fmla="*/ 62 w 1073"/>
              <a:gd name="T55" fmla="*/ 306 h 625"/>
              <a:gd name="T56" fmla="*/ 9 w 1073"/>
              <a:gd name="T57" fmla="*/ 285 h 625"/>
              <a:gd name="T58" fmla="*/ 9 w 1073"/>
              <a:gd name="T59" fmla="*/ 200 h 625"/>
              <a:gd name="T60" fmla="*/ 35 w 1073"/>
              <a:gd name="T61" fmla="*/ 126 h 625"/>
              <a:gd name="T62" fmla="*/ 71 w 1073"/>
              <a:gd name="T63" fmla="*/ 63 h 625"/>
              <a:gd name="T64" fmla="*/ 72 w 1073"/>
              <a:gd name="T65" fmla="*/ 0 h 6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3"/>
              <a:gd name="T100" fmla="*/ 0 h 625"/>
              <a:gd name="T101" fmla="*/ 0 w 1073"/>
              <a:gd name="T102" fmla="*/ 0 h 6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3" h="625">
                <a:moveTo>
                  <a:pt x="72" y="0"/>
                </a:moveTo>
                <a:lnTo>
                  <a:pt x="79" y="42"/>
                </a:lnTo>
                <a:lnTo>
                  <a:pt x="98" y="52"/>
                </a:lnTo>
                <a:lnTo>
                  <a:pt x="115" y="83"/>
                </a:lnTo>
                <a:lnTo>
                  <a:pt x="133" y="115"/>
                </a:lnTo>
                <a:lnTo>
                  <a:pt x="159" y="136"/>
                </a:lnTo>
                <a:lnTo>
                  <a:pt x="186" y="158"/>
                </a:lnTo>
                <a:lnTo>
                  <a:pt x="328" y="200"/>
                </a:lnTo>
                <a:lnTo>
                  <a:pt x="416" y="221"/>
                </a:lnTo>
                <a:lnTo>
                  <a:pt x="452" y="221"/>
                </a:lnTo>
                <a:lnTo>
                  <a:pt x="593" y="231"/>
                </a:lnTo>
                <a:lnTo>
                  <a:pt x="744" y="243"/>
                </a:lnTo>
                <a:lnTo>
                  <a:pt x="841" y="221"/>
                </a:lnTo>
                <a:lnTo>
                  <a:pt x="868" y="221"/>
                </a:lnTo>
                <a:lnTo>
                  <a:pt x="886" y="211"/>
                </a:lnTo>
                <a:lnTo>
                  <a:pt x="921" y="190"/>
                </a:lnTo>
                <a:lnTo>
                  <a:pt x="956" y="178"/>
                </a:lnTo>
                <a:lnTo>
                  <a:pt x="983" y="158"/>
                </a:lnTo>
                <a:lnTo>
                  <a:pt x="1010" y="136"/>
                </a:lnTo>
                <a:lnTo>
                  <a:pt x="1027" y="105"/>
                </a:lnTo>
                <a:lnTo>
                  <a:pt x="1046" y="95"/>
                </a:lnTo>
                <a:lnTo>
                  <a:pt x="1054" y="73"/>
                </a:lnTo>
                <a:lnTo>
                  <a:pt x="1072" y="30"/>
                </a:lnTo>
                <a:lnTo>
                  <a:pt x="1063" y="178"/>
                </a:lnTo>
                <a:lnTo>
                  <a:pt x="1054" y="306"/>
                </a:lnTo>
                <a:lnTo>
                  <a:pt x="1046" y="338"/>
                </a:lnTo>
                <a:lnTo>
                  <a:pt x="1036" y="391"/>
                </a:lnTo>
                <a:lnTo>
                  <a:pt x="1027" y="433"/>
                </a:lnTo>
                <a:lnTo>
                  <a:pt x="1027" y="464"/>
                </a:lnTo>
                <a:lnTo>
                  <a:pt x="1019" y="496"/>
                </a:lnTo>
                <a:lnTo>
                  <a:pt x="1019" y="528"/>
                </a:lnTo>
                <a:lnTo>
                  <a:pt x="930" y="559"/>
                </a:lnTo>
                <a:lnTo>
                  <a:pt x="903" y="581"/>
                </a:lnTo>
                <a:lnTo>
                  <a:pt x="859" y="602"/>
                </a:lnTo>
                <a:lnTo>
                  <a:pt x="841" y="612"/>
                </a:lnTo>
                <a:lnTo>
                  <a:pt x="744" y="624"/>
                </a:lnTo>
                <a:lnTo>
                  <a:pt x="673" y="624"/>
                </a:lnTo>
                <a:lnTo>
                  <a:pt x="647" y="624"/>
                </a:lnTo>
                <a:lnTo>
                  <a:pt x="611" y="624"/>
                </a:lnTo>
                <a:lnTo>
                  <a:pt x="593" y="612"/>
                </a:lnTo>
                <a:lnTo>
                  <a:pt x="540" y="581"/>
                </a:lnTo>
                <a:lnTo>
                  <a:pt x="452" y="549"/>
                </a:lnTo>
                <a:lnTo>
                  <a:pt x="416" y="539"/>
                </a:lnTo>
                <a:lnTo>
                  <a:pt x="390" y="517"/>
                </a:lnTo>
                <a:lnTo>
                  <a:pt x="364" y="496"/>
                </a:lnTo>
                <a:lnTo>
                  <a:pt x="345" y="486"/>
                </a:lnTo>
                <a:lnTo>
                  <a:pt x="328" y="464"/>
                </a:lnTo>
                <a:lnTo>
                  <a:pt x="310" y="454"/>
                </a:lnTo>
                <a:lnTo>
                  <a:pt x="284" y="433"/>
                </a:lnTo>
                <a:lnTo>
                  <a:pt x="248" y="411"/>
                </a:lnTo>
                <a:lnTo>
                  <a:pt x="230" y="391"/>
                </a:lnTo>
                <a:lnTo>
                  <a:pt x="195" y="369"/>
                </a:lnTo>
                <a:lnTo>
                  <a:pt x="169" y="348"/>
                </a:lnTo>
                <a:lnTo>
                  <a:pt x="150" y="338"/>
                </a:lnTo>
                <a:lnTo>
                  <a:pt x="115" y="326"/>
                </a:lnTo>
                <a:lnTo>
                  <a:pt x="62" y="306"/>
                </a:lnTo>
                <a:lnTo>
                  <a:pt x="35" y="295"/>
                </a:lnTo>
                <a:lnTo>
                  <a:pt x="9" y="285"/>
                </a:lnTo>
                <a:lnTo>
                  <a:pt x="0" y="243"/>
                </a:lnTo>
                <a:lnTo>
                  <a:pt x="9" y="200"/>
                </a:lnTo>
                <a:lnTo>
                  <a:pt x="26" y="168"/>
                </a:lnTo>
                <a:lnTo>
                  <a:pt x="35" y="126"/>
                </a:lnTo>
                <a:lnTo>
                  <a:pt x="53" y="105"/>
                </a:lnTo>
                <a:lnTo>
                  <a:pt x="71" y="63"/>
                </a:lnTo>
                <a:lnTo>
                  <a:pt x="72" y="0"/>
                </a:lnTo>
              </a:path>
            </a:pathLst>
          </a:custGeom>
          <a:gradFill rotWithShape="0">
            <a:gsLst>
              <a:gs pos="0">
                <a:schemeClr val="accent1"/>
              </a:gs>
              <a:gs pos="50000">
                <a:schemeClr val="bg1"/>
              </a:gs>
              <a:gs pos="100000">
                <a:schemeClr val="accent1"/>
              </a:gs>
            </a:gsLst>
            <a:lin ang="5400000" scaled="1"/>
          </a:gra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38" name="Rechteck 22537">
            <a:extLst>
              <a:ext uri="{FF2B5EF4-FFF2-40B4-BE49-F238E27FC236}">
                <a16:creationId xmlns:a16="http://schemas.microsoft.com/office/drawing/2014/main" id="{E4D5ADD4-56EA-6C94-37FA-7FDD1ED07599}"/>
              </a:ext>
            </a:extLst>
          </p:cNvPr>
          <p:cNvSpPr>
            <a:spLocks noChangeArrowheads="1"/>
          </p:cNvSpPr>
          <p:nvPr/>
        </p:nvSpPr>
        <p:spPr bwMode="auto">
          <a:xfrm>
            <a:off x="2743200" y="3429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accent1"/>
                </a:solidFill>
                <a:latin typeface="Liberate" charset="0"/>
              </a:rPr>
              <a:t>technische Reaktionsführung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wipe(left)">
                                      <p:cBhvr>
                                        <p:cTn id="12" dur="500"/>
                                        <p:tgtEl>
                                          <p:spTgt spid="225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213"/>
                                        </p:tgtEl>
                                        <p:attrNameLst>
                                          <p:attrName>style.visibility</p:attrName>
                                        </p:attrNameLst>
                                      </p:cBhvr>
                                      <p:to>
                                        <p:strVal val="visible"/>
                                      </p:to>
                                    </p:set>
                                    <p:animEffect transition="in" filter="dissolve">
                                      <p:cBhvr>
                                        <p:cTn id="17" dur="500"/>
                                        <p:tgtEl>
                                          <p:spTgt spid="72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dissolve">
                                      <p:cBhvr>
                                        <p:cTn id="22" dur="500"/>
                                        <p:tgtEl>
                                          <p:spTgt spid="225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2537"/>
                                        </p:tgtEl>
                                        <p:attrNameLst>
                                          <p:attrName>style.visibility</p:attrName>
                                        </p:attrNameLst>
                                      </p:cBhvr>
                                      <p:to>
                                        <p:strVal val="visible"/>
                                      </p:to>
                                    </p:set>
                                    <p:animEffect transition="in" filter="wipe(left)">
                                      <p:cBhvr>
                                        <p:cTn id="27" dur="500"/>
                                        <p:tgtEl>
                                          <p:spTgt spid="225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2538"/>
                                        </p:tgtEl>
                                        <p:attrNameLst>
                                          <p:attrName>style.visibility</p:attrName>
                                        </p:attrNameLst>
                                      </p:cBhvr>
                                      <p:to>
                                        <p:strVal val="visible"/>
                                      </p:to>
                                    </p:set>
                                    <p:animEffect transition="in" filter="wipe(left)">
                                      <p:cBhvr>
                                        <p:cTn id="32"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utoUpdateAnimBg="0"/>
      <p:bldP spid="22536" grpId="0" animBg="1"/>
      <p:bldP spid="22537" grpId="0" animBg="1"/>
      <p:bldP spid="2253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Form 5120">
            <a:extLst>
              <a:ext uri="{FF2B5EF4-FFF2-40B4-BE49-F238E27FC236}">
                <a16:creationId xmlns:a16="http://schemas.microsoft.com/office/drawing/2014/main" id="{89E0815E-5F62-59DF-972D-F9C6C9E74121}"/>
              </a:ext>
            </a:extLst>
          </p:cNvPr>
          <p:cNvSpPr>
            <a:spLocks noGrp="1" noChangeArrowheads="1"/>
          </p:cNvSpPr>
          <p:nvPr>
            <p:ph type="ctrTitle"/>
          </p:nvPr>
        </p:nvSpPr>
        <p:spPr>
          <a:xfrm>
            <a:off x="1143000" y="1600200"/>
            <a:ext cx="7772400" cy="1143000"/>
          </a:xfrm>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1. Allgemeine Grundlagen der Verfahrenstechnik</a:t>
            </a:r>
          </a:p>
        </p:txBody>
      </p:sp>
      <p:sp>
        <p:nvSpPr>
          <p:cNvPr id="5122" name="Form 5121">
            <a:extLst>
              <a:ext uri="{FF2B5EF4-FFF2-40B4-BE49-F238E27FC236}">
                <a16:creationId xmlns:a16="http://schemas.microsoft.com/office/drawing/2014/main" id="{7EEE5DE9-440D-F7ED-4323-E68274B67F95}"/>
              </a:ext>
            </a:extLst>
          </p:cNvPr>
          <p:cNvSpPr>
            <a:spLocks noGrp="1" noChangeArrowheads="1"/>
          </p:cNvSpPr>
          <p:nvPr>
            <p:ph type="subTitle" idx="1"/>
          </p:nvPr>
        </p:nvSpPr>
        <p:spPr>
          <a:xfrm>
            <a:off x="1524000" y="3581400"/>
            <a:ext cx="6400800" cy="1752600"/>
          </a:xfrm>
          <a:noFill/>
        </p:spPr>
        <p:txBody>
          <a:bodyPr anchor="ctr"/>
          <a:lstStyle/>
          <a:p>
            <a:pPr marL="0" indent="0" algn="ctr" defTabSz="914400">
              <a:buClr>
                <a:srgbClr val="00FF00"/>
              </a:buClr>
              <a:buSzPct val="75000"/>
              <a:buFont typeface="Monotype Sorts" charset="2"/>
              <a:buNone/>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1.1. Was ist Verfahrenstechnik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ppt_x"/>
                                          </p:val>
                                        </p:tav>
                                        <p:tav tm="100000">
                                          <p:val>
                                            <p:strVal val="#ppt_x"/>
                                          </p:val>
                                        </p:tav>
                                      </p:tavLst>
                                    </p:anim>
                                    <p:anim calcmode="lin" valueType="num">
                                      <p:cBhvr additive="base">
                                        <p:cTn id="8" dur="500" fill="hold"/>
                                        <p:tgtEl>
                                          <p:spTgt spid="51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M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5122">
                                            <p:txEl>
                                              <p:pRg st="0" end="0"/>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Me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utoUpdateAnimBg="0"/>
      <p:bldP spid="512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rm 23552">
            <a:extLst>
              <a:ext uri="{FF2B5EF4-FFF2-40B4-BE49-F238E27FC236}">
                <a16:creationId xmlns:a16="http://schemas.microsoft.com/office/drawing/2014/main" id="{C92B7217-BBA1-D268-BDCA-05DED96D012B}"/>
              </a:ext>
            </a:extLst>
          </p:cNvPr>
          <p:cNvSpPr>
            <a:spLocks noGrp="1" noChangeArrowheads="1"/>
          </p:cNvSpPr>
          <p:nvPr>
            <p:ph type="title"/>
          </p:nvPr>
        </p:nvSpPr>
        <p:spPr>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Prozeß VT</a:t>
            </a:r>
          </a:p>
        </p:txBody>
      </p:sp>
      <p:grpSp>
        <p:nvGrpSpPr>
          <p:cNvPr id="25783" name="Group 16">
            <a:extLst>
              <a:ext uri="{FF2B5EF4-FFF2-40B4-BE49-F238E27FC236}">
                <a16:creationId xmlns:a16="http://schemas.microsoft.com/office/drawing/2014/main" id="{48E9E2C3-215C-1EFA-09DF-9680D4FDD0CC}"/>
              </a:ext>
            </a:extLst>
          </p:cNvPr>
          <p:cNvGrpSpPr>
            <a:grpSpLocks/>
          </p:cNvGrpSpPr>
          <p:nvPr/>
        </p:nvGrpSpPr>
        <p:grpSpPr bwMode="auto">
          <a:xfrm>
            <a:off x="609600" y="4800600"/>
            <a:ext cx="3689350" cy="2057400"/>
            <a:chOff x="384" y="3024"/>
            <a:chExt cx="2324" cy="1296"/>
          </a:xfrm>
        </p:grpSpPr>
        <p:sp>
          <p:nvSpPr>
            <p:cNvPr id="2070" name="Ellipse 23553">
              <a:extLst>
                <a:ext uri="{FF2B5EF4-FFF2-40B4-BE49-F238E27FC236}">
                  <a16:creationId xmlns:a16="http://schemas.microsoft.com/office/drawing/2014/main" id="{DAEFDD4B-571E-9654-5B63-E90EA37E85CF}"/>
                </a:ext>
              </a:extLst>
            </p:cNvPr>
            <p:cNvSpPr>
              <a:spLocks noChangeArrowheads="1"/>
            </p:cNvSpPr>
            <p:nvPr/>
          </p:nvSpPr>
          <p:spPr bwMode="auto">
            <a:xfrm>
              <a:off x="912" y="3024"/>
              <a:ext cx="480" cy="816"/>
            </a:xfrm>
            <a:prstGeom prst="ellipse">
              <a:avLst/>
            </a:prstGeom>
            <a:gradFill rotWithShape="0">
              <a:gsLst>
                <a:gs pos="0">
                  <a:srgbClr val="EACB50"/>
                </a:gs>
                <a:gs pos="100000">
                  <a:srgbClr val="DFC48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1" name="Form 23554">
              <a:extLst>
                <a:ext uri="{FF2B5EF4-FFF2-40B4-BE49-F238E27FC236}">
                  <a16:creationId xmlns:a16="http://schemas.microsoft.com/office/drawing/2014/main" id="{FA4F28CF-D229-CA4E-D305-A1858E179804}"/>
                </a:ext>
              </a:extLst>
            </p:cNvPr>
            <p:cNvSpPr>
              <a:spLocks/>
            </p:cNvSpPr>
            <p:nvPr/>
          </p:nvSpPr>
          <p:spPr bwMode="auto">
            <a:xfrm>
              <a:off x="956" y="3113"/>
              <a:ext cx="396" cy="182"/>
            </a:xfrm>
            <a:custGeom>
              <a:avLst/>
              <a:gdLst>
                <a:gd name="T0" fmla="*/ 52 w 396"/>
                <a:gd name="T1" fmla="*/ 7 h 182"/>
                <a:gd name="T2" fmla="*/ 91 w 396"/>
                <a:gd name="T3" fmla="*/ 9 h 182"/>
                <a:gd name="T4" fmla="*/ 115 w 396"/>
                <a:gd name="T5" fmla="*/ 41 h 182"/>
                <a:gd name="T6" fmla="*/ 124 w 396"/>
                <a:gd name="T7" fmla="*/ 58 h 182"/>
                <a:gd name="T8" fmla="*/ 206 w 396"/>
                <a:gd name="T9" fmla="*/ 66 h 182"/>
                <a:gd name="T10" fmla="*/ 231 w 396"/>
                <a:gd name="T11" fmla="*/ 66 h 182"/>
                <a:gd name="T12" fmla="*/ 255 w 396"/>
                <a:gd name="T13" fmla="*/ 58 h 182"/>
                <a:gd name="T14" fmla="*/ 280 w 396"/>
                <a:gd name="T15" fmla="*/ 50 h 182"/>
                <a:gd name="T16" fmla="*/ 296 w 396"/>
                <a:gd name="T17" fmla="*/ 33 h 182"/>
                <a:gd name="T18" fmla="*/ 313 w 396"/>
                <a:gd name="T19" fmla="*/ 25 h 182"/>
                <a:gd name="T20" fmla="*/ 346 w 396"/>
                <a:gd name="T21" fmla="*/ 0 h 182"/>
                <a:gd name="T22" fmla="*/ 354 w 396"/>
                <a:gd name="T23" fmla="*/ 25 h 182"/>
                <a:gd name="T24" fmla="*/ 354 w 396"/>
                <a:gd name="T25" fmla="*/ 50 h 182"/>
                <a:gd name="T26" fmla="*/ 354 w 396"/>
                <a:gd name="T27" fmla="*/ 74 h 182"/>
                <a:gd name="T28" fmla="*/ 354 w 396"/>
                <a:gd name="T29" fmla="*/ 91 h 182"/>
                <a:gd name="T30" fmla="*/ 387 w 396"/>
                <a:gd name="T31" fmla="*/ 91 h 182"/>
                <a:gd name="T32" fmla="*/ 395 w 396"/>
                <a:gd name="T33" fmla="*/ 115 h 182"/>
                <a:gd name="T34" fmla="*/ 379 w 396"/>
                <a:gd name="T35" fmla="*/ 132 h 182"/>
                <a:gd name="T36" fmla="*/ 362 w 396"/>
                <a:gd name="T37" fmla="*/ 140 h 182"/>
                <a:gd name="T38" fmla="*/ 337 w 396"/>
                <a:gd name="T39" fmla="*/ 148 h 182"/>
                <a:gd name="T40" fmla="*/ 296 w 396"/>
                <a:gd name="T41" fmla="*/ 156 h 182"/>
                <a:gd name="T42" fmla="*/ 272 w 396"/>
                <a:gd name="T43" fmla="*/ 156 h 182"/>
                <a:gd name="T44" fmla="*/ 255 w 396"/>
                <a:gd name="T45" fmla="*/ 156 h 182"/>
                <a:gd name="T46" fmla="*/ 239 w 396"/>
                <a:gd name="T47" fmla="*/ 173 h 182"/>
                <a:gd name="T48" fmla="*/ 198 w 396"/>
                <a:gd name="T49" fmla="*/ 181 h 182"/>
                <a:gd name="T50" fmla="*/ 181 w 396"/>
                <a:gd name="T51" fmla="*/ 173 h 182"/>
                <a:gd name="T52" fmla="*/ 148 w 396"/>
                <a:gd name="T53" fmla="*/ 156 h 182"/>
                <a:gd name="T54" fmla="*/ 115 w 396"/>
                <a:gd name="T55" fmla="*/ 140 h 182"/>
                <a:gd name="T56" fmla="*/ 91 w 396"/>
                <a:gd name="T57" fmla="*/ 132 h 182"/>
                <a:gd name="T58" fmla="*/ 74 w 396"/>
                <a:gd name="T59" fmla="*/ 124 h 182"/>
                <a:gd name="T60" fmla="*/ 41 w 396"/>
                <a:gd name="T61" fmla="*/ 115 h 182"/>
                <a:gd name="T62" fmla="*/ 17 w 396"/>
                <a:gd name="T63" fmla="*/ 115 h 182"/>
                <a:gd name="T64" fmla="*/ 0 w 396"/>
                <a:gd name="T65" fmla="*/ 115 h 182"/>
                <a:gd name="T66" fmla="*/ 0 w 396"/>
                <a:gd name="T67" fmla="*/ 82 h 182"/>
                <a:gd name="T68" fmla="*/ 0 w 396"/>
                <a:gd name="T69" fmla="*/ 58 h 182"/>
                <a:gd name="T70" fmla="*/ 17 w 396"/>
                <a:gd name="T71" fmla="*/ 41 h 182"/>
                <a:gd name="T72" fmla="*/ 52 w 396"/>
                <a:gd name="T73" fmla="*/ 7 h 182"/>
                <a:gd name="T74" fmla="*/ 52 w 396"/>
                <a:gd name="T75" fmla="*/ 7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6"/>
                <a:gd name="T115" fmla="*/ 0 h 182"/>
                <a:gd name="T116" fmla="*/ 0 w 396"/>
                <a:gd name="T117" fmla="*/ 0 h 1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6" h="182">
                  <a:moveTo>
                    <a:pt x="52" y="7"/>
                  </a:moveTo>
                  <a:lnTo>
                    <a:pt x="91" y="9"/>
                  </a:lnTo>
                  <a:lnTo>
                    <a:pt x="115" y="41"/>
                  </a:lnTo>
                  <a:lnTo>
                    <a:pt x="124" y="58"/>
                  </a:lnTo>
                  <a:lnTo>
                    <a:pt x="206" y="66"/>
                  </a:lnTo>
                  <a:lnTo>
                    <a:pt x="231" y="66"/>
                  </a:lnTo>
                  <a:lnTo>
                    <a:pt x="255" y="58"/>
                  </a:lnTo>
                  <a:lnTo>
                    <a:pt x="280" y="50"/>
                  </a:lnTo>
                  <a:lnTo>
                    <a:pt x="296" y="33"/>
                  </a:lnTo>
                  <a:lnTo>
                    <a:pt x="313" y="25"/>
                  </a:lnTo>
                  <a:lnTo>
                    <a:pt x="346" y="0"/>
                  </a:lnTo>
                  <a:lnTo>
                    <a:pt x="354" y="25"/>
                  </a:lnTo>
                  <a:lnTo>
                    <a:pt x="354" y="50"/>
                  </a:lnTo>
                  <a:lnTo>
                    <a:pt x="354" y="74"/>
                  </a:lnTo>
                  <a:lnTo>
                    <a:pt x="354" y="91"/>
                  </a:lnTo>
                  <a:lnTo>
                    <a:pt x="387" y="91"/>
                  </a:lnTo>
                  <a:lnTo>
                    <a:pt x="395" y="115"/>
                  </a:lnTo>
                  <a:lnTo>
                    <a:pt x="379" y="132"/>
                  </a:lnTo>
                  <a:lnTo>
                    <a:pt x="362" y="140"/>
                  </a:lnTo>
                  <a:lnTo>
                    <a:pt x="337" y="148"/>
                  </a:lnTo>
                  <a:lnTo>
                    <a:pt x="296" y="156"/>
                  </a:lnTo>
                  <a:lnTo>
                    <a:pt x="272" y="156"/>
                  </a:lnTo>
                  <a:lnTo>
                    <a:pt x="255" y="156"/>
                  </a:lnTo>
                  <a:lnTo>
                    <a:pt x="239" y="173"/>
                  </a:lnTo>
                  <a:lnTo>
                    <a:pt x="198" y="181"/>
                  </a:lnTo>
                  <a:lnTo>
                    <a:pt x="181" y="173"/>
                  </a:lnTo>
                  <a:lnTo>
                    <a:pt x="148" y="156"/>
                  </a:lnTo>
                  <a:lnTo>
                    <a:pt x="115" y="140"/>
                  </a:lnTo>
                  <a:lnTo>
                    <a:pt x="91" y="132"/>
                  </a:lnTo>
                  <a:lnTo>
                    <a:pt x="74" y="124"/>
                  </a:lnTo>
                  <a:lnTo>
                    <a:pt x="41" y="115"/>
                  </a:lnTo>
                  <a:lnTo>
                    <a:pt x="17" y="115"/>
                  </a:lnTo>
                  <a:lnTo>
                    <a:pt x="0" y="115"/>
                  </a:lnTo>
                  <a:lnTo>
                    <a:pt x="0" y="82"/>
                  </a:lnTo>
                  <a:lnTo>
                    <a:pt x="0" y="58"/>
                  </a:lnTo>
                  <a:lnTo>
                    <a:pt x="17" y="41"/>
                  </a:lnTo>
                  <a:lnTo>
                    <a:pt x="52" y="7"/>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2" name="Form 23555">
              <a:extLst>
                <a:ext uri="{FF2B5EF4-FFF2-40B4-BE49-F238E27FC236}">
                  <a16:creationId xmlns:a16="http://schemas.microsoft.com/office/drawing/2014/main" id="{FA1FDF71-ADCA-C6E9-44B7-369399F49C80}"/>
                </a:ext>
              </a:extLst>
            </p:cNvPr>
            <p:cNvSpPr>
              <a:spLocks/>
            </p:cNvSpPr>
            <p:nvPr/>
          </p:nvSpPr>
          <p:spPr bwMode="auto">
            <a:xfrm>
              <a:off x="1359" y="3204"/>
              <a:ext cx="133" cy="157"/>
            </a:xfrm>
            <a:custGeom>
              <a:avLst/>
              <a:gdLst>
                <a:gd name="T0" fmla="*/ 33 w 133"/>
                <a:gd name="T1" fmla="*/ 156 h 157"/>
                <a:gd name="T2" fmla="*/ 66 w 133"/>
                <a:gd name="T3" fmla="*/ 148 h 157"/>
                <a:gd name="T4" fmla="*/ 91 w 133"/>
                <a:gd name="T5" fmla="*/ 139 h 157"/>
                <a:gd name="T6" fmla="*/ 107 w 133"/>
                <a:gd name="T7" fmla="*/ 107 h 157"/>
                <a:gd name="T8" fmla="*/ 115 w 133"/>
                <a:gd name="T9" fmla="*/ 90 h 157"/>
                <a:gd name="T10" fmla="*/ 132 w 133"/>
                <a:gd name="T11" fmla="*/ 65 h 157"/>
                <a:gd name="T12" fmla="*/ 132 w 133"/>
                <a:gd name="T13" fmla="*/ 41 h 157"/>
                <a:gd name="T14" fmla="*/ 132 w 133"/>
                <a:gd name="T15" fmla="*/ 24 h 157"/>
                <a:gd name="T16" fmla="*/ 123 w 133"/>
                <a:gd name="T17" fmla="*/ 0 h 157"/>
                <a:gd name="T18" fmla="*/ 99 w 133"/>
                <a:gd name="T19" fmla="*/ 0 h 157"/>
                <a:gd name="T20" fmla="*/ 58 w 133"/>
                <a:gd name="T21" fmla="*/ 0 h 157"/>
                <a:gd name="T22" fmla="*/ 41 w 133"/>
                <a:gd name="T23" fmla="*/ 0 h 157"/>
                <a:gd name="T24" fmla="*/ 33 w 133"/>
                <a:gd name="T25" fmla="*/ 24 h 157"/>
                <a:gd name="T26" fmla="*/ 17 w 133"/>
                <a:gd name="T27" fmla="*/ 49 h 157"/>
                <a:gd name="T28" fmla="*/ 0 w 133"/>
                <a:gd name="T29" fmla="*/ 65 h 157"/>
                <a:gd name="T30" fmla="*/ 33 w 133"/>
                <a:gd name="T31" fmla="*/ 6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157"/>
                <a:gd name="T50" fmla="*/ 0 w 133"/>
                <a:gd name="T51" fmla="*/ 0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157">
                  <a:moveTo>
                    <a:pt x="33" y="156"/>
                  </a:moveTo>
                  <a:lnTo>
                    <a:pt x="66" y="148"/>
                  </a:lnTo>
                  <a:lnTo>
                    <a:pt x="91" y="139"/>
                  </a:lnTo>
                  <a:lnTo>
                    <a:pt x="107" y="107"/>
                  </a:lnTo>
                  <a:lnTo>
                    <a:pt x="115" y="90"/>
                  </a:lnTo>
                  <a:lnTo>
                    <a:pt x="132" y="65"/>
                  </a:lnTo>
                  <a:lnTo>
                    <a:pt x="132" y="41"/>
                  </a:lnTo>
                  <a:lnTo>
                    <a:pt x="132" y="24"/>
                  </a:lnTo>
                  <a:lnTo>
                    <a:pt x="123" y="0"/>
                  </a:lnTo>
                  <a:lnTo>
                    <a:pt x="99" y="0"/>
                  </a:lnTo>
                  <a:lnTo>
                    <a:pt x="58" y="0"/>
                  </a:lnTo>
                  <a:lnTo>
                    <a:pt x="41" y="0"/>
                  </a:lnTo>
                  <a:lnTo>
                    <a:pt x="33" y="24"/>
                  </a:lnTo>
                  <a:lnTo>
                    <a:pt x="17" y="49"/>
                  </a:lnTo>
                  <a:lnTo>
                    <a:pt x="0" y="65"/>
                  </a:lnTo>
                  <a:lnTo>
                    <a:pt x="33" y="60"/>
                  </a:lnTo>
                </a:path>
              </a:pathLst>
            </a:custGeom>
            <a:solidFill>
              <a:srgbClr val="DFC4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3" name="Form 23556">
              <a:extLst>
                <a:ext uri="{FF2B5EF4-FFF2-40B4-BE49-F238E27FC236}">
                  <a16:creationId xmlns:a16="http://schemas.microsoft.com/office/drawing/2014/main" id="{A0624D1F-8E55-5039-7B36-82DD89B62D46}"/>
                </a:ext>
              </a:extLst>
            </p:cNvPr>
            <p:cNvSpPr>
              <a:spLocks/>
            </p:cNvSpPr>
            <p:nvPr/>
          </p:nvSpPr>
          <p:spPr bwMode="auto">
            <a:xfrm>
              <a:off x="1277" y="3264"/>
              <a:ext cx="91" cy="269"/>
            </a:xfrm>
            <a:custGeom>
              <a:avLst/>
              <a:gdLst>
                <a:gd name="T0" fmla="*/ 19 w 91"/>
                <a:gd name="T1" fmla="*/ 0 h 269"/>
                <a:gd name="T2" fmla="*/ 16 w 91"/>
                <a:gd name="T3" fmla="*/ 38 h 269"/>
                <a:gd name="T4" fmla="*/ 0 w 91"/>
                <a:gd name="T5" fmla="*/ 71 h 269"/>
                <a:gd name="T6" fmla="*/ 0 w 91"/>
                <a:gd name="T7" fmla="*/ 88 h 269"/>
                <a:gd name="T8" fmla="*/ 0 w 91"/>
                <a:gd name="T9" fmla="*/ 121 h 269"/>
                <a:gd name="T10" fmla="*/ 0 w 91"/>
                <a:gd name="T11" fmla="*/ 145 h 269"/>
                <a:gd name="T12" fmla="*/ 0 w 91"/>
                <a:gd name="T13" fmla="*/ 162 h 269"/>
                <a:gd name="T14" fmla="*/ 0 w 91"/>
                <a:gd name="T15" fmla="*/ 194 h 269"/>
                <a:gd name="T16" fmla="*/ 8 w 91"/>
                <a:gd name="T17" fmla="*/ 211 h 269"/>
                <a:gd name="T18" fmla="*/ 41 w 91"/>
                <a:gd name="T19" fmla="*/ 244 h 269"/>
                <a:gd name="T20" fmla="*/ 58 w 91"/>
                <a:gd name="T21" fmla="*/ 268 h 269"/>
                <a:gd name="T22" fmla="*/ 82 w 91"/>
                <a:gd name="T23" fmla="*/ 260 h 269"/>
                <a:gd name="T24" fmla="*/ 90 w 91"/>
                <a:gd name="T25" fmla="*/ 227 h 269"/>
                <a:gd name="T26" fmla="*/ 90 w 91"/>
                <a:gd name="T27" fmla="*/ 178 h 269"/>
                <a:gd name="T28" fmla="*/ 90 w 91"/>
                <a:gd name="T29" fmla="*/ 145 h 269"/>
                <a:gd name="T30" fmla="*/ 90 w 91"/>
                <a:gd name="T31" fmla="*/ 112 h 269"/>
                <a:gd name="T32" fmla="*/ 74 w 91"/>
                <a:gd name="T33" fmla="*/ 88 h 269"/>
                <a:gd name="T34" fmla="*/ 74 w 91"/>
                <a:gd name="T35" fmla="*/ 63 h 269"/>
                <a:gd name="T36" fmla="*/ 58 w 91"/>
                <a:gd name="T37" fmla="*/ 38 h 269"/>
                <a:gd name="T38" fmla="*/ 19 w 91"/>
                <a:gd name="T39" fmla="*/ 0 h 269"/>
                <a:gd name="T40" fmla="*/ 19 w 91"/>
                <a:gd name="T41" fmla="*/ 0 h 2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269"/>
                <a:gd name="T65" fmla="*/ 0 w 91"/>
                <a:gd name="T66" fmla="*/ 0 h 2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269">
                  <a:moveTo>
                    <a:pt x="19" y="0"/>
                  </a:moveTo>
                  <a:lnTo>
                    <a:pt x="16" y="38"/>
                  </a:lnTo>
                  <a:lnTo>
                    <a:pt x="0" y="71"/>
                  </a:lnTo>
                  <a:lnTo>
                    <a:pt x="0" y="88"/>
                  </a:lnTo>
                  <a:lnTo>
                    <a:pt x="0" y="121"/>
                  </a:lnTo>
                  <a:lnTo>
                    <a:pt x="0" y="145"/>
                  </a:lnTo>
                  <a:lnTo>
                    <a:pt x="0" y="162"/>
                  </a:lnTo>
                  <a:lnTo>
                    <a:pt x="0" y="194"/>
                  </a:lnTo>
                  <a:lnTo>
                    <a:pt x="8" y="211"/>
                  </a:lnTo>
                  <a:lnTo>
                    <a:pt x="41" y="244"/>
                  </a:lnTo>
                  <a:lnTo>
                    <a:pt x="58" y="268"/>
                  </a:lnTo>
                  <a:lnTo>
                    <a:pt x="82" y="260"/>
                  </a:lnTo>
                  <a:lnTo>
                    <a:pt x="90" y="227"/>
                  </a:lnTo>
                  <a:lnTo>
                    <a:pt x="90" y="178"/>
                  </a:lnTo>
                  <a:lnTo>
                    <a:pt x="90" y="145"/>
                  </a:lnTo>
                  <a:lnTo>
                    <a:pt x="90" y="112"/>
                  </a:lnTo>
                  <a:lnTo>
                    <a:pt x="74" y="88"/>
                  </a:lnTo>
                  <a:lnTo>
                    <a:pt x="74" y="63"/>
                  </a:lnTo>
                  <a:lnTo>
                    <a:pt x="58" y="38"/>
                  </a:lnTo>
                  <a:lnTo>
                    <a:pt x="19" y="0"/>
                  </a:lnTo>
                </a:path>
              </a:pathLst>
            </a:custGeom>
            <a:solidFill>
              <a:srgbClr val="EACB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4" name="Form 23557">
              <a:extLst>
                <a:ext uri="{FF2B5EF4-FFF2-40B4-BE49-F238E27FC236}">
                  <a16:creationId xmlns:a16="http://schemas.microsoft.com/office/drawing/2014/main" id="{72C1AAFE-A7FA-BAEB-AE28-1B9433E90502}"/>
                </a:ext>
              </a:extLst>
            </p:cNvPr>
            <p:cNvSpPr>
              <a:spLocks/>
            </p:cNvSpPr>
            <p:nvPr/>
          </p:nvSpPr>
          <p:spPr bwMode="auto">
            <a:xfrm>
              <a:off x="1296" y="3195"/>
              <a:ext cx="72" cy="214"/>
            </a:xfrm>
            <a:custGeom>
              <a:avLst/>
              <a:gdLst>
                <a:gd name="T0" fmla="*/ 0 w 72"/>
                <a:gd name="T1" fmla="*/ 213 h 214"/>
                <a:gd name="T2" fmla="*/ 14 w 72"/>
                <a:gd name="T3" fmla="*/ 173 h 214"/>
                <a:gd name="T4" fmla="*/ 22 w 72"/>
                <a:gd name="T5" fmla="*/ 132 h 214"/>
                <a:gd name="T6" fmla="*/ 47 w 72"/>
                <a:gd name="T7" fmla="*/ 107 h 214"/>
                <a:gd name="T8" fmla="*/ 55 w 72"/>
                <a:gd name="T9" fmla="*/ 74 h 214"/>
                <a:gd name="T10" fmla="*/ 48 w 72"/>
                <a:gd name="T11" fmla="*/ 21 h 214"/>
                <a:gd name="T12" fmla="*/ 71 w 72"/>
                <a:gd name="T13" fmla="*/ 25 h 214"/>
                <a:gd name="T14" fmla="*/ 71 w 72"/>
                <a:gd name="T15" fmla="*/ 0 h 214"/>
                <a:gd name="T16" fmla="*/ 48 w 72"/>
                <a:gd name="T17" fmla="*/ 21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214"/>
                <a:gd name="T29" fmla="*/ 0 w 72"/>
                <a:gd name="T30" fmla="*/ 0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214">
                  <a:moveTo>
                    <a:pt x="0" y="213"/>
                  </a:moveTo>
                  <a:lnTo>
                    <a:pt x="14" y="173"/>
                  </a:lnTo>
                  <a:lnTo>
                    <a:pt x="22" y="132"/>
                  </a:lnTo>
                  <a:lnTo>
                    <a:pt x="47" y="107"/>
                  </a:lnTo>
                  <a:lnTo>
                    <a:pt x="55" y="74"/>
                  </a:lnTo>
                  <a:lnTo>
                    <a:pt x="48" y="21"/>
                  </a:lnTo>
                  <a:lnTo>
                    <a:pt x="71" y="25"/>
                  </a:lnTo>
                  <a:lnTo>
                    <a:pt x="71" y="0"/>
                  </a:lnTo>
                  <a:lnTo>
                    <a:pt x="4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5" name="Form 23558">
              <a:extLst>
                <a:ext uri="{FF2B5EF4-FFF2-40B4-BE49-F238E27FC236}">
                  <a16:creationId xmlns:a16="http://schemas.microsoft.com/office/drawing/2014/main" id="{AF01AF46-C7EF-ED7F-2C1E-04C61771D143}"/>
                </a:ext>
              </a:extLst>
            </p:cNvPr>
            <p:cNvSpPr>
              <a:spLocks/>
            </p:cNvSpPr>
            <p:nvPr/>
          </p:nvSpPr>
          <p:spPr bwMode="auto">
            <a:xfrm>
              <a:off x="384" y="3408"/>
              <a:ext cx="1889" cy="912"/>
            </a:xfrm>
            <a:custGeom>
              <a:avLst/>
              <a:gdLst>
                <a:gd name="T0" fmla="*/ 674 w 1889"/>
                <a:gd name="T1" fmla="*/ 404 h 912"/>
                <a:gd name="T2" fmla="*/ 792 w 1889"/>
                <a:gd name="T3" fmla="*/ 430 h 912"/>
                <a:gd name="T4" fmla="*/ 901 w 1889"/>
                <a:gd name="T5" fmla="*/ 379 h 912"/>
                <a:gd name="T6" fmla="*/ 918 w 1889"/>
                <a:gd name="T7" fmla="*/ 310 h 912"/>
                <a:gd name="T8" fmla="*/ 893 w 1889"/>
                <a:gd name="T9" fmla="*/ 310 h 912"/>
                <a:gd name="T10" fmla="*/ 1070 w 1889"/>
                <a:gd name="T11" fmla="*/ 336 h 912"/>
                <a:gd name="T12" fmla="*/ 1239 w 1889"/>
                <a:gd name="T13" fmla="*/ 473 h 912"/>
                <a:gd name="T14" fmla="*/ 1305 w 1889"/>
                <a:gd name="T15" fmla="*/ 714 h 912"/>
                <a:gd name="T16" fmla="*/ 1381 w 1889"/>
                <a:gd name="T17" fmla="*/ 792 h 912"/>
                <a:gd name="T18" fmla="*/ 1491 w 1889"/>
                <a:gd name="T19" fmla="*/ 757 h 912"/>
                <a:gd name="T20" fmla="*/ 1558 w 1889"/>
                <a:gd name="T21" fmla="*/ 663 h 912"/>
                <a:gd name="T22" fmla="*/ 1634 w 1889"/>
                <a:gd name="T23" fmla="*/ 534 h 912"/>
                <a:gd name="T24" fmla="*/ 1694 w 1889"/>
                <a:gd name="T25" fmla="*/ 396 h 912"/>
                <a:gd name="T26" fmla="*/ 1770 w 1889"/>
                <a:gd name="T27" fmla="*/ 336 h 912"/>
                <a:gd name="T28" fmla="*/ 1836 w 1889"/>
                <a:gd name="T29" fmla="*/ 448 h 912"/>
                <a:gd name="T30" fmla="*/ 1888 w 1889"/>
                <a:gd name="T31" fmla="*/ 577 h 912"/>
                <a:gd name="T32" fmla="*/ 1802 w 1889"/>
                <a:gd name="T33" fmla="*/ 671 h 912"/>
                <a:gd name="T34" fmla="*/ 1685 w 1889"/>
                <a:gd name="T35" fmla="*/ 757 h 912"/>
                <a:gd name="T36" fmla="*/ 1601 w 1889"/>
                <a:gd name="T37" fmla="*/ 801 h 912"/>
                <a:gd name="T38" fmla="*/ 1415 w 1889"/>
                <a:gd name="T39" fmla="*/ 904 h 912"/>
                <a:gd name="T40" fmla="*/ 1297 w 1889"/>
                <a:gd name="T41" fmla="*/ 911 h 912"/>
                <a:gd name="T42" fmla="*/ 1197 w 1889"/>
                <a:gd name="T43" fmla="*/ 887 h 912"/>
                <a:gd name="T44" fmla="*/ 1145 w 1889"/>
                <a:gd name="T45" fmla="*/ 896 h 912"/>
                <a:gd name="T46" fmla="*/ 1036 w 1889"/>
                <a:gd name="T47" fmla="*/ 911 h 912"/>
                <a:gd name="T48" fmla="*/ 884 w 1889"/>
                <a:gd name="T49" fmla="*/ 911 h 912"/>
                <a:gd name="T50" fmla="*/ 1121 w 1889"/>
                <a:gd name="T51" fmla="*/ 911 h 912"/>
                <a:gd name="T52" fmla="*/ 1061 w 1889"/>
                <a:gd name="T53" fmla="*/ 911 h 912"/>
                <a:gd name="T54" fmla="*/ 784 w 1889"/>
                <a:gd name="T55" fmla="*/ 911 h 912"/>
                <a:gd name="T56" fmla="*/ 708 w 1889"/>
                <a:gd name="T57" fmla="*/ 911 h 912"/>
                <a:gd name="T58" fmla="*/ 624 w 1889"/>
                <a:gd name="T59" fmla="*/ 911 h 912"/>
                <a:gd name="T60" fmla="*/ 556 w 1889"/>
                <a:gd name="T61" fmla="*/ 911 h 912"/>
                <a:gd name="T62" fmla="*/ 488 w 1889"/>
                <a:gd name="T63" fmla="*/ 911 h 912"/>
                <a:gd name="T64" fmla="*/ 421 w 1889"/>
                <a:gd name="T65" fmla="*/ 911 h 912"/>
                <a:gd name="T66" fmla="*/ 337 w 1889"/>
                <a:gd name="T67" fmla="*/ 911 h 912"/>
                <a:gd name="T68" fmla="*/ 185 w 1889"/>
                <a:gd name="T69" fmla="*/ 911 h 912"/>
                <a:gd name="T70" fmla="*/ 127 w 1889"/>
                <a:gd name="T71" fmla="*/ 911 h 912"/>
                <a:gd name="T72" fmla="*/ 93 w 1889"/>
                <a:gd name="T73" fmla="*/ 911 h 912"/>
                <a:gd name="T74" fmla="*/ 159 w 1889"/>
                <a:gd name="T75" fmla="*/ 792 h 912"/>
                <a:gd name="T76" fmla="*/ 25 w 1889"/>
                <a:gd name="T77" fmla="*/ 767 h 912"/>
                <a:gd name="T78" fmla="*/ 51 w 1889"/>
                <a:gd name="T79" fmla="*/ 655 h 912"/>
                <a:gd name="T80" fmla="*/ 127 w 1889"/>
                <a:gd name="T81" fmla="*/ 551 h 912"/>
                <a:gd name="T82" fmla="*/ 227 w 1889"/>
                <a:gd name="T83" fmla="*/ 310 h 912"/>
                <a:gd name="T84" fmla="*/ 278 w 1889"/>
                <a:gd name="T85" fmla="*/ 189 h 912"/>
                <a:gd name="T86" fmla="*/ 353 w 1889"/>
                <a:gd name="T87" fmla="*/ 112 h 912"/>
                <a:gd name="T88" fmla="*/ 421 w 1889"/>
                <a:gd name="T89" fmla="*/ 42 h 912"/>
                <a:gd name="T90" fmla="*/ 446 w 1889"/>
                <a:gd name="T91" fmla="*/ 60 h 912"/>
                <a:gd name="T92" fmla="*/ 488 w 1889"/>
                <a:gd name="T93" fmla="*/ 224 h 912"/>
                <a:gd name="T94" fmla="*/ 514 w 1889"/>
                <a:gd name="T95" fmla="*/ 129 h 912"/>
                <a:gd name="T96" fmla="*/ 497 w 1889"/>
                <a:gd name="T97" fmla="*/ 42 h 912"/>
                <a:gd name="T98" fmla="*/ 463 w 1889"/>
                <a:gd name="T99" fmla="*/ 69 h 912"/>
                <a:gd name="T100" fmla="*/ 497 w 1889"/>
                <a:gd name="T101" fmla="*/ 215 h 912"/>
                <a:gd name="T102" fmla="*/ 429 w 1889"/>
                <a:gd name="T103" fmla="*/ 318 h 912"/>
                <a:gd name="T104" fmla="*/ 371 w 1889"/>
                <a:gd name="T105" fmla="*/ 414 h 912"/>
                <a:gd name="T106" fmla="*/ 303 w 1889"/>
                <a:gd name="T107" fmla="*/ 508 h 912"/>
                <a:gd name="T108" fmla="*/ 303 w 1889"/>
                <a:gd name="T109" fmla="*/ 586 h 912"/>
                <a:gd name="T110" fmla="*/ 396 w 1889"/>
                <a:gd name="T111" fmla="*/ 534 h 912"/>
                <a:gd name="T112" fmla="*/ 480 w 1889"/>
                <a:gd name="T113" fmla="*/ 439 h 912"/>
                <a:gd name="T114" fmla="*/ 556 w 1889"/>
                <a:gd name="T115" fmla="*/ 361 h 9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89"/>
                <a:gd name="T175" fmla="*/ 0 h 912"/>
                <a:gd name="T176" fmla="*/ 0 w 1889"/>
                <a:gd name="T177" fmla="*/ 0 h 9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89" h="912">
                  <a:moveTo>
                    <a:pt x="592" y="308"/>
                  </a:moveTo>
                  <a:lnTo>
                    <a:pt x="640" y="361"/>
                  </a:lnTo>
                  <a:lnTo>
                    <a:pt x="648" y="379"/>
                  </a:lnTo>
                  <a:lnTo>
                    <a:pt x="674" y="404"/>
                  </a:lnTo>
                  <a:lnTo>
                    <a:pt x="700" y="430"/>
                  </a:lnTo>
                  <a:lnTo>
                    <a:pt x="732" y="439"/>
                  </a:lnTo>
                  <a:lnTo>
                    <a:pt x="766" y="439"/>
                  </a:lnTo>
                  <a:lnTo>
                    <a:pt x="792" y="430"/>
                  </a:lnTo>
                  <a:lnTo>
                    <a:pt x="817" y="430"/>
                  </a:lnTo>
                  <a:lnTo>
                    <a:pt x="851" y="404"/>
                  </a:lnTo>
                  <a:lnTo>
                    <a:pt x="876" y="396"/>
                  </a:lnTo>
                  <a:lnTo>
                    <a:pt x="901" y="379"/>
                  </a:lnTo>
                  <a:lnTo>
                    <a:pt x="927" y="371"/>
                  </a:lnTo>
                  <a:lnTo>
                    <a:pt x="935" y="353"/>
                  </a:lnTo>
                  <a:lnTo>
                    <a:pt x="935" y="318"/>
                  </a:lnTo>
                  <a:lnTo>
                    <a:pt x="918" y="310"/>
                  </a:lnTo>
                  <a:lnTo>
                    <a:pt x="826" y="310"/>
                  </a:lnTo>
                  <a:lnTo>
                    <a:pt x="851" y="310"/>
                  </a:lnTo>
                  <a:lnTo>
                    <a:pt x="876" y="310"/>
                  </a:lnTo>
                  <a:lnTo>
                    <a:pt x="893" y="310"/>
                  </a:lnTo>
                  <a:lnTo>
                    <a:pt x="977" y="310"/>
                  </a:lnTo>
                  <a:lnTo>
                    <a:pt x="1011" y="318"/>
                  </a:lnTo>
                  <a:lnTo>
                    <a:pt x="1036" y="328"/>
                  </a:lnTo>
                  <a:lnTo>
                    <a:pt x="1070" y="336"/>
                  </a:lnTo>
                  <a:lnTo>
                    <a:pt x="1095" y="336"/>
                  </a:lnTo>
                  <a:lnTo>
                    <a:pt x="1197" y="344"/>
                  </a:lnTo>
                  <a:lnTo>
                    <a:pt x="1213" y="371"/>
                  </a:lnTo>
                  <a:lnTo>
                    <a:pt x="1239" y="473"/>
                  </a:lnTo>
                  <a:lnTo>
                    <a:pt x="1239" y="491"/>
                  </a:lnTo>
                  <a:lnTo>
                    <a:pt x="1263" y="603"/>
                  </a:lnTo>
                  <a:lnTo>
                    <a:pt x="1297" y="689"/>
                  </a:lnTo>
                  <a:lnTo>
                    <a:pt x="1305" y="714"/>
                  </a:lnTo>
                  <a:lnTo>
                    <a:pt x="1315" y="749"/>
                  </a:lnTo>
                  <a:lnTo>
                    <a:pt x="1331" y="784"/>
                  </a:lnTo>
                  <a:lnTo>
                    <a:pt x="1357" y="792"/>
                  </a:lnTo>
                  <a:lnTo>
                    <a:pt x="1381" y="792"/>
                  </a:lnTo>
                  <a:lnTo>
                    <a:pt x="1407" y="792"/>
                  </a:lnTo>
                  <a:lnTo>
                    <a:pt x="1424" y="792"/>
                  </a:lnTo>
                  <a:lnTo>
                    <a:pt x="1457" y="775"/>
                  </a:lnTo>
                  <a:lnTo>
                    <a:pt x="1491" y="757"/>
                  </a:lnTo>
                  <a:lnTo>
                    <a:pt x="1508" y="732"/>
                  </a:lnTo>
                  <a:lnTo>
                    <a:pt x="1525" y="714"/>
                  </a:lnTo>
                  <a:lnTo>
                    <a:pt x="1542" y="689"/>
                  </a:lnTo>
                  <a:lnTo>
                    <a:pt x="1558" y="663"/>
                  </a:lnTo>
                  <a:lnTo>
                    <a:pt x="1567" y="637"/>
                  </a:lnTo>
                  <a:lnTo>
                    <a:pt x="1584" y="603"/>
                  </a:lnTo>
                  <a:lnTo>
                    <a:pt x="1609" y="569"/>
                  </a:lnTo>
                  <a:lnTo>
                    <a:pt x="1634" y="534"/>
                  </a:lnTo>
                  <a:lnTo>
                    <a:pt x="1651" y="500"/>
                  </a:lnTo>
                  <a:lnTo>
                    <a:pt x="1660" y="482"/>
                  </a:lnTo>
                  <a:lnTo>
                    <a:pt x="1676" y="439"/>
                  </a:lnTo>
                  <a:lnTo>
                    <a:pt x="1694" y="396"/>
                  </a:lnTo>
                  <a:lnTo>
                    <a:pt x="1718" y="361"/>
                  </a:lnTo>
                  <a:lnTo>
                    <a:pt x="1736" y="328"/>
                  </a:lnTo>
                  <a:lnTo>
                    <a:pt x="1744" y="310"/>
                  </a:lnTo>
                  <a:lnTo>
                    <a:pt x="1770" y="336"/>
                  </a:lnTo>
                  <a:lnTo>
                    <a:pt x="1794" y="371"/>
                  </a:lnTo>
                  <a:lnTo>
                    <a:pt x="1802" y="396"/>
                  </a:lnTo>
                  <a:lnTo>
                    <a:pt x="1820" y="422"/>
                  </a:lnTo>
                  <a:lnTo>
                    <a:pt x="1836" y="448"/>
                  </a:lnTo>
                  <a:lnTo>
                    <a:pt x="1854" y="482"/>
                  </a:lnTo>
                  <a:lnTo>
                    <a:pt x="1870" y="500"/>
                  </a:lnTo>
                  <a:lnTo>
                    <a:pt x="1888" y="526"/>
                  </a:lnTo>
                  <a:lnTo>
                    <a:pt x="1888" y="577"/>
                  </a:lnTo>
                  <a:lnTo>
                    <a:pt x="1878" y="612"/>
                  </a:lnTo>
                  <a:lnTo>
                    <a:pt x="1845" y="628"/>
                  </a:lnTo>
                  <a:lnTo>
                    <a:pt x="1820" y="655"/>
                  </a:lnTo>
                  <a:lnTo>
                    <a:pt x="1802" y="671"/>
                  </a:lnTo>
                  <a:lnTo>
                    <a:pt x="1786" y="689"/>
                  </a:lnTo>
                  <a:lnTo>
                    <a:pt x="1760" y="714"/>
                  </a:lnTo>
                  <a:lnTo>
                    <a:pt x="1727" y="732"/>
                  </a:lnTo>
                  <a:lnTo>
                    <a:pt x="1685" y="757"/>
                  </a:lnTo>
                  <a:lnTo>
                    <a:pt x="1660" y="775"/>
                  </a:lnTo>
                  <a:lnTo>
                    <a:pt x="1643" y="784"/>
                  </a:lnTo>
                  <a:lnTo>
                    <a:pt x="1618" y="801"/>
                  </a:lnTo>
                  <a:lnTo>
                    <a:pt x="1601" y="801"/>
                  </a:lnTo>
                  <a:lnTo>
                    <a:pt x="1567" y="818"/>
                  </a:lnTo>
                  <a:lnTo>
                    <a:pt x="1483" y="844"/>
                  </a:lnTo>
                  <a:lnTo>
                    <a:pt x="1441" y="861"/>
                  </a:lnTo>
                  <a:lnTo>
                    <a:pt x="1415" y="904"/>
                  </a:lnTo>
                  <a:lnTo>
                    <a:pt x="1399" y="911"/>
                  </a:lnTo>
                  <a:lnTo>
                    <a:pt x="1390" y="911"/>
                  </a:lnTo>
                  <a:lnTo>
                    <a:pt x="1381" y="911"/>
                  </a:lnTo>
                  <a:lnTo>
                    <a:pt x="1297" y="911"/>
                  </a:lnTo>
                  <a:lnTo>
                    <a:pt x="1273" y="911"/>
                  </a:lnTo>
                  <a:lnTo>
                    <a:pt x="1239" y="911"/>
                  </a:lnTo>
                  <a:lnTo>
                    <a:pt x="1213" y="911"/>
                  </a:lnTo>
                  <a:lnTo>
                    <a:pt x="1197" y="887"/>
                  </a:lnTo>
                  <a:lnTo>
                    <a:pt x="1197" y="870"/>
                  </a:lnTo>
                  <a:lnTo>
                    <a:pt x="1197" y="835"/>
                  </a:lnTo>
                  <a:lnTo>
                    <a:pt x="1171" y="861"/>
                  </a:lnTo>
                  <a:lnTo>
                    <a:pt x="1145" y="896"/>
                  </a:lnTo>
                  <a:lnTo>
                    <a:pt x="1137" y="911"/>
                  </a:lnTo>
                  <a:lnTo>
                    <a:pt x="1129" y="911"/>
                  </a:lnTo>
                  <a:lnTo>
                    <a:pt x="1121" y="911"/>
                  </a:lnTo>
                  <a:lnTo>
                    <a:pt x="1036" y="911"/>
                  </a:lnTo>
                  <a:lnTo>
                    <a:pt x="952" y="911"/>
                  </a:lnTo>
                  <a:lnTo>
                    <a:pt x="918" y="911"/>
                  </a:lnTo>
                  <a:lnTo>
                    <a:pt x="893" y="911"/>
                  </a:lnTo>
                  <a:lnTo>
                    <a:pt x="884" y="911"/>
                  </a:lnTo>
                  <a:lnTo>
                    <a:pt x="876" y="911"/>
                  </a:lnTo>
                  <a:lnTo>
                    <a:pt x="851" y="911"/>
                  </a:lnTo>
                  <a:lnTo>
                    <a:pt x="1002" y="911"/>
                  </a:lnTo>
                  <a:lnTo>
                    <a:pt x="1121" y="911"/>
                  </a:lnTo>
                  <a:lnTo>
                    <a:pt x="1103" y="911"/>
                  </a:lnTo>
                  <a:lnTo>
                    <a:pt x="1087" y="911"/>
                  </a:lnTo>
                  <a:lnTo>
                    <a:pt x="1070" y="911"/>
                  </a:lnTo>
                  <a:lnTo>
                    <a:pt x="1061" y="911"/>
                  </a:lnTo>
                  <a:lnTo>
                    <a:pt x="944" y="911"/>
                  </a:lnTo>
                  <a:lnTo>
                    <a:pt x="826" y="911"/>
                  </a:lnTo>
                  <a:lnTo>
                    <a:pt x="800" y="911"/>
                  </a:lnTo>
                  <a:lnTo>
                    <a:pt x="784" y="911"/>
                  </a:lnTo>
                  <a:lnTo>
                    <a:pt x="775" y="911"/>
                  </a:lnTo>
                  <a:lnTo>
                    <a:pt x="758" y="911"/>
                  </a:lnTo>
                  <a:lnTo>
                    <a:pt x="742" y="911"/>
                  </a:lnTo>
                  <a:lnTo>
                    <a:pt x="708" y="911"/>
                  </a:lnTo>
                  <a:lnTo>
                    <a:pt x="690" y="911"/>
                  </a:lnTo>
                  <a:lnTo>
                    <a:pt x="657" y="911"/>
                  </a:lnTo>
                  <a:lnTo>
                    <a:pt x="632" y="911"/>
                  </a:lnTo>
                  <a:lnTo>
                    <a:pt x="624" y="911"/>
                  </a:lnTo>
                  <a:lnTo>
                    <a:pt x="614" y="911"/>
                  </a:lnTo>
                  <a:lnTo>
                    <a:pt x="590" y="911"/>
                  </a:lnTo>
                  <a:lnTo>
                    <a:pt x="572" y="911"/>
                  </a:lnTo>
                  <a:lnTo>
                    <a:pt x="556" y="911"/>
                  </a:lnTo>
                  <a:lnTo>
                    <a:pt x="530" y="911"/>
                  </a:lnTo>
                  <a:lnTo>
                    <a:pt x="514" y="911"/>
                  </a:lnTo>
                  <a:lnTo>
                    <a:pt x="505" y="911"/>
                  </a:lnTo>
                  <a:lnTo>
                    <a:pt x="488" y="911"/>
                  </a:lnTo>
                  <a:lnTo>
                    <a:pt x="463" y="911"/>
                  </a:lnTo>
                  <a:lnTo>
                    <a:pt x="455" y="911"/>
                  </a:lnTo>
                  <a:lnTo>
                    <a:pt x="429" y="911"/>
                  </a:lnTo>
                  <a:lnTo>
                    <a:pt x="421" y="911"/>
                  </a:lnTo>
                  <a:lnTo>
                    <a:pt x="413" y="911"/>
                  </a:lnTo>
                  <a:lnTo>
                    <a:pt x="379" y="911"/>
                  </a:lnTo>
                  <a:lnTo>
                    <a:pt x="345" y="911"/>
                  </a:lnTo>
                  <a:lnTo>
                    <a:pt x="337" y="911"/>
                  </a:lnTo>
                  <a:lnTo>
                    <a:pt x="329" y="911"/>
                  </a:lnTo>
                  <a:lnTo>
                    <a:pt x="244" y="911"/>
                  </a:lnTo>
                  <a:lnTo>
                    <a:pt x="211" y="911"/>
                  </a:lnTo>
                  <a:lnTo>
                    <a:pt x="185" y="911"/>
                  </a:lnTo>
                  <a:lnTo>
                    <a:pt x="177" y="911"/>
                  </a:lnTo>
                  <a:lnTo>
                    <a:pt x="159" y="911"/>
                  </a:lnTo>
                  <a:lnTo>
                    <a:pt x="135" y="911"/>
                  </a:lnTo>
                  <a:lnTo>
                    <a:pt x="127" y="911"/>
                  </a:lnTo>
                  <a:lnTo>
                    <a:pt x="109" y="911"/>
                  </a:lnTo>
                  <a:lnTo>
                    <a:pt x="101" y="911"/>
                  </a:lnTo>
                  <a:lnTo>
                    <a:pt x="84" y="911"/>
                  </a:lnTo>
                  <a:lnTo>
                    <a:pt x="93" y="911"/>
                  </a:lnTo>
                  <a:lnTo>
                    <a:pt x="109" y="887"/>
                  </a:lnTo>
                  <a:lnTo>
                    <a:pt x="117" y="861"/>
                  </a:lnTo>
                  <a:lnTo>
                    <a:pt x="143" y="810"/>
                  </a:lnTo>
                  <a:lnTo>
                    <a:pt x="159" y="792"/>
                  </a:lnTo>
                  <a:lnTo>
                    <a:pt x="117" y="775"/>
                  </a:lnTo>
                  <a:lnTo>
                    <a:pt x="84" y="775"/>
                  </a:lnTo>
                  <a:lnTo>
                    <a:pt x="51" y="767"/>
                  </a:lnTo>
                  <a:lnTo>
                    <a:pt x="25" y="767"/>
                  </a:lnTo>
                  <a:lnTo>
                    <a:pt x="0" y="741"/>
                  </a:lnTo>
                  <a:lnTo>
                    <a:pt x="17" y="706"/>
                  </a:lnTo>
                  <a:lnTo>
                    <a:pt x="33" y="680"/>
                  </a:lnTo>
                  <a:lnTo>
                    <a:pt x="51" y="655"/>
                  </a:lnTo>
                  <a:lnTo>
                    <a:pt x="59" y="637"/>
                  </a:lnTo>
                  <a:lnTo>
                    <a:pt x="84" y="603"/>
                  </a:lnTo>
                  <a:lnTo>
                    <a:pt x="101" y="586"/>
                  </a:lnTo>
                  <a:lnTo>
                    <a:pt x="127" y="551"/>
                  </a:lnTo>
                  <a:lnTo>
                    <a:pt x="159" y="508"/>
                  </a:lnTo>
                  <a:lnTo>
                    <a:pt x="193" y="422"/>
                  </a:lnTo>
                  <a:lnTo>
                    <a:pt x="211" y="336"/>
                  </a:lnTo>
                  <a:lnTo>
                    <a:pt x="227" y="310"/>
                  </a:lnTo>
                  <a:lnTo>
                    <a:pt x="244" y="267"/>
                  </a:lnTo>
                  <a:lnTo>
                    <a:pt x="244" y="241"/>
                  </a:lnTo>
                  <a:lnTo>
                    <a:pt x="261" y="206"/>
                  </a:lnTo>
                  <a:lnTo>
                    <a:pt x="278" y="189"/>
                  </a:lnTo>
                  <a:lnTo>
                    <a:pt x="311" y="172"/>
                  </a:lnTo>
                  <a:lnTo>
                    <a:pt x="320" y="155"/>
                  </a:lnTo>
                  <a:lnTo>
                    <a:pt x="345" y="129"/>
                  </a:lnTo>
                  <a:lnTo>
                    <a:pt x="353" y="112"/>
                  </a:lnTo>
                  <a:lnTo>
                    <a:pt x="371" y="103"/>
                  </a:lnTo>
                  <a:lnTo>
                    <a:pt x="379" y="85"/>
                  </a:lnTo>
                  <a:lnTo>
                    <a:pt x="396" y="69"/>
                  </a:lnTo>
                  <a:lnTo>
                    <a:pt x="421" y="42"/>
                  </a:lnTo>
                  <a:lnTo>
                    <a:pt x="446" y="17"/>
                  </a:lnTo>
                  <a:lnTo>
                    <a:pt x="472" y="8"/>
                  </a:lnTo>
                  <a:lnTo>
                    <a:pt x="455" y="26"/>
                  </a:lnTo>
                  <a:lnTo>
                    <a:pt x="446" y="60"/>
                  </a:lnTo>
                  <a:lnTo>
                    <a:pt x="446" y="85"/>
                  </a:lnTo>
                  <a:lnTo>
                    <a:pt x="463" y="103"/>
                  </a:lnTo>
                  <a:lnTo>
                    <a:pt x="480" y="189"/>
                  </a:lnTo>
                  <a:lnTo>
                    <a:pt x="488" y="224"/>
                  </a:lnTo>
                  <a:lnTo>
                    <a:pt x="514" y="206"/>
                  </a:lnTo>
                  <a:lnTo>
                    <a:pt x="514" y="181"/>
                  </a:lnTo>
                  <a:lnTo>
                    <a:pt x="514" y="155"/>
                  </a:lnTo>
                  <a:lnTo>
                    <a:pt x="514" y="129"/>
                  </a:lnTo>
                  <a:lnTo>
                    <a:pt x="514" y="103"/>
                  </a:lnTo>
                  <a:lnTo>
                    <a:pt x="514" y="85"/>
                  </a:lnTo>
                  <a:lnTo>
                    <a:pt x="505" y="60"/>
                  </a:lnTo>
                  <a:lnTo>
                    <a:pt x="497" y="42"/>
                  </a:lnTo>
                  <a:lnTo>
                    <a:pt x="455" y="0"/>
                  </a:lnTo>
                  <a:lnTo>
                    <a:pt x="455" y="17"/>
                  </a:lnTo>
                  <a:lnTo>
                    <a:pt x="455" y="42"/>
                  </a:lnTo>
                  <a:lnTo>
                    <a:pt x="463" y="69"/>
                  </a:lnTo>
                  <a:lnTo>
                    <a:pt x="472" y="120"/>
                  </a:lnTo>
                  <a:lnTo>
                    <a:pt x="480" y="155"/>
                  </a:lnTo>
                  <a:lnTo>
                    <a:pt x="488" y="189"/>
                  </a:lnTo>
                  <a:lnTo>
                    <a:pt x="497" y="215"/>
                  </a:lnTo>
                  <a:lnTo>
                    <a:pt x="480" y="267"/>
                  </a:lnTo>
                  <a:lnTo>
                    <a:pt x="463" y="275"/>
                  </a:lnTo>
                  <a:lnTo>
                    <a:pt x="446" y="293"/>
                  </a:lnTo>
                  <a:lnTo>
                    <a:pt x="429" y="318"/>
                  </a:lnTo>
                  <a:lnTo>
                    <a:pt x="421" y="344"/>
                  </a:lnTo>
                  <a:lnTo>
                    <a:pt x="413" y="371"/>
                  </a:lnTo>
                  <a:lnTo>
                    <a:pt x="387" y="396"/>
                  </a:lnTo>
                  <a:lnTo>
                    <a:pt x="371" y="414"/>
                  </a:lnTo>
                  <a:lnTo>
                    <a:pt x="353" y="430"/>
                  </a:lnTo>
                  <a:lnTo>
                    <a:pt x="345" y="448"/>
                  </a:lnTo>
                  <a:lnTo>
                    <a:pt x="320" y="482"/>
                  </a:lnTo>
                  <a:lnTo>
                    <a:pt x="303" y="508"/>
                  </a:lnTo>
                  <a:lnTo>
                    <a:pt x="295" y="526"/>
                  </a:lnTo>
                  <a:lnTo>
                    <a:pt x="286" y="551"/>
                  </a:lnTo>
                  <a:lnTo>
                    <a:pt x="269" y="569"/>
                  </a:lnTo>
                  <a:lnTo>
                    <a:pt x="303" y="586"/>
                  </a:lnTo>
                  <a:lnTo>
                    <a:pt x="320" y="577"/>
                  </a:lnTo>
                  <a:lnTo>
                    <a:pt x="345" y="569"/>
                  </a:lnTo>
                  <a:lnTo>
                    <a:pt x="379" y="543"/>
                  </a:lnTo>
                  <a:lnTo>
                    <a:pt x="396" y="534"/>
                  </a:lnTo>
                  <a:lnTo>
                    <a:pt x="413" y="508"/>
                  </a:lnTo>
                  <a:lnTo>
                    <a:pt x="446" y="473"/>
                  </a:lnTo>
                  <a:lnTo>
                    <a:pt x="472" y="457"/>
                  </a:lnTo>
                  <a:lnTo>
                    <a:pt x="480" y="439"/>
                  </a:lnTo>
                  <a:lnTo>
                    <a:pt x="505" y="414"/>
                  </a:lnTo>
                  <a:lnTo>
                    <a:pt x="522" y="404"/>
                  </a:lnTo>
                  <a:lnTo>
                    <a:pt x="539" y="379"/>
                  </a:lnTo>
                  <a:lnTo>
                    <a:pt x="556" y="361"/>
                  </a:lnTo>
                  <a:lnTo>
                    <a:pt x="581" y="344"/>
                  </a:lnTo>
                  <a:lnTo>
                    <a:pt x="592" y="308"/>
                  </a:ln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6" name="Form 23559">
              <a:extLst>
                <a:ext uri="{FF2B5EF4-FFF2-40B4-BE49-F238E27FC236}">
                  <a16:creationId xmlns:a16="http://schemas.microsoft.com/office/drawing/2014/main" id="{911AFF43-FF33-6053-1511-0B62BBA1F025}"/>
                </a:ext>
              </a:extLst>
            </p:cNvPr>
            <p:cNvSpPr>
              <a:spLocks/>
            </p:cNvSpPr>
            <p:nvPr/>
          </p:nvSpPr>
          <p:spPr bwMode="auto">
            <a:xfrm>
              <a:off x="817" y="3360"/>
              <a:ext cx="107" cy="264"/>
            </a:xfrm>
            <a:custGeom>
              <a:avLst/>
              <a:gdLst>
                <a:gd name="T0" fmla="*/ 95 w 107"/>
                <a:gd name="T1" fmla="*/ 0 h 264"/>
                <a:gd name="T2" fmla="*/ 82 w 107"/>
                <a:gd name="T3" fmla="*/ 33 h 264"/>
                <a:gd name="T4" fmla="*/ 65 w 107"/>
                <a:gd name="T5" fmla="*/ 41 h 264"/>
                <a:gd name="T6" fmla="*/ 32 w 107"/>
                <a:gd name="T7" fmla="*/ 66 h 264"/>
                <a:gd name="T8" fmla="*/ 8 w 107"/>
                <a:gd name="T9" fmla="*/ 90 h 264"/>
                <a:gd name="T10" fmla="*/ 0 w 107"/>
                <a:gd name="T11" fmla="*/ 107 h 264"/>
                <a:gd name="T12" fmla="*/ 0 w 107"/>
                <a:gd name="T13" fmla="*/ 140 h 264"/>
                <a:gd name="T14" fmla="*/ 16 w 107"/>
                <a:gd name="T15" fmla="*/ 172 h 264"/>
                <a:gd name="T16" fmla="*/ 41 w 107"/>
                <a:gd name="T17" fmla="*/ 197 h 264"/>
                <a:gd name="T18" fmla="*/ 41 w 107"/>
                <a:gd name="T19" fmla="*/ 222 h 264"/>
                <a:gd name="T20" fmla="*/ 65 w 107"/>
                <a:gd name="T21" fmla="*/ 255 h 264"/>
                <a:gd name="T22" fmla="*/ 82 w 107"/>
                <a:gd name="T23" fmla="*/ 263 h 264"/>
                <a:gd name="T24" fmla="*/ 106 w 107"/>
                <a:gd name="T25" fmla="*/ 263 h 264"/>
                <a:gd name="T26" fmla="*/ 106 w 107"/>
                <a:gd name="T27" fmla="*/ 246 h 264"/>
                <a:gd name="T28" fmla="*/ 106 w 107"/>
                <a:gd name="T29" fmla="*/ 222 h 264"/>
                <a:gd name="T30" fmla="*/ 106 w 107"/>
                <a:gd name="T31" fmla="*/ 205 h 264"/>
                <a:gd name="T32" fmla="*/ 106 w 107"/>
                <a:gd name="T33" fmla="*/ 181 h 264"/>
                <a:gd name="T34" fmla="*/ 106 w 107"/>
                <a:gd name="T35" fmla="*/ 156 h 264"/>
                <a:gd name="T36" fmla="*/ 98 w 107"/>
                <a:gd name="T37" fmla="*/ 131 h 264"/>
                <a:gd name="T38" fmla="*/ 98 w 107"/>
                <a:gd name="T39" fmla="*/ 107 h 264"/>
                <a:gd name="T40" fmla="*/ 98 w 107"/>
                <a:gd name="T41" fmla="*/ 74 h 264"/>
                <a:gd name="T42" fmla="*/ 98 w 107"/>
                <a:gd name="T43" fmla="*/ 57 h 264"/>
                <a:gd name="T44" fmla="*/ 90 w 107"/>
                <a:gd name="T45" fmla="*/ 33 h 264"/>
                <a:gd name="T46" fmla="*/ 95 w 107"/>
                <a:gd name="T47" fmla="*/ 0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264"/>
                <a:gd name="T74" fmla="*/ 0 w 107"/>
                <a:gd name="T75" fmla="*/ 0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264">
                  <a:moveTo>
                    <a:pt x="95" y="0"/>
                  </a:moveTo>
                  <a:lnTo>
                    <a:pt x="82" y="33"/>
                  </a:lnTo>
                  <a:lnTo>
                    <a:pt x="65" y="41"/>
                  </a:lnTo>
                  <a:lnTo>
                    <a:pt x="32" y="66"/>
                  </a:lnTo>
                  <a:lnTo>
                    <a:pt x="8" y="90"/>
                  </a:lnTo>
                  <a:lnTo>
                    <a:pt x="0" y="107"/>
                  </a:lnTo>
                  <a:lnTo>
                    <a:pt x="0" y="140"/>
                  </a:lnTo>
                  <a:lnTo>
                    <a:pt x="16" y="172"/>
                  </a:lnTo>
                  <a:lnTo>
                    <a:pt x="41" y="197"/>
                  </a:lnTo>
                  <a:lnTo>
                    <a:pt x="41" y="222"/>
                  </a:lnTo>
                  <a:lnTo>
                    <a:pt x="65" y="255"/>
                  </a:lnTo>
                  <a:lnTo>
                    <a:pt x="82" y="263"/>
                  </a:lnTo>
                  <a:lnTo>
                    <a:pt x="106" y="263"/>
                  </a:lnTo>
                  <a:lnTo>
                    <a:pt x="106" y="246"/>
                  </a:lnTo>
                  <a:lnTo>
                    <a:pt x="106" y="222"/>
                  </a:lnTo>
                  <a:lnTo>
                    <a:pt x="106" y="205"/>
                  </a:lnTo>
                  <a:lnTo>
                    <a:pt x="106" y="181"/>
                  </a:lnTo>
                  <a:lnTo>
                    <a:pt x="106" y="156"/>
                  </a:lnTo>
                  <a:lnTo>
                    <a:pt x="98" y="131"/>
                  </a:lnTo>
                  <a:lnTo>
                    <a:pt x="98" y="107"/>
                  </a:lnTo>
                  <a:lnTo>
                    <a:pt x="98" y="74"/>
                  </a:lnTo>
                  <a:lnTo>
                    <a:pt x="98" y="57"/>
                  </a:lnTo>
                  <a:lnTo>
                    <a:pt x="90" y="33"/>
                  </a:lnTo>
                  <a:lnTo>
                    <a:pt x="95" y="0"/>
                  </a:lnTo>
                </a:path>
              </a:pathLst>
            </a:custGeom>
            <a:solidFill>
              <a:srgbClr val="EACB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7" name="Form 23560">
              <a:extLst>
                <a:ext uri="{FF2B5EF4-FFF2-40B4-BE49-F238E27FC236}">
                  <a16:creationId xmlns:a16="http://schemas.microsoft.com/office/drawing/2014/main" id="{ED4211EA-9F60-0D35-2B0E-B4F5249D99EE}"/>
                </a:ext>
              </a:extLst>
            </p:cNvPr>
            <p:cNvSpPr>
              <a:spLocks/>
            </p:cNvSpPr>
            <p:nvPr/>
          </p:nvSpPr>
          <p:spPr bwMode="auto">
            <a:xfrm>
              <a:off x="2160" y="3417"/>
              <a:ext cx="548" cy="593"/>
            </a:xfrm>
            <a:custGeom>
              <a:avLst/>
              <a:gdLst>
                <a:gd name="T0" fmla="*/ 54 w 548"/>
                <a:gd name="T1" fmla="*/ 304 h 593"/>
                <a:gd name="T2" fmla="*/ 87 w 548"/>
                <a:gd name="T3" fmla="*/ 263 h 593"/>
                <a:gd name="T4" fmla="*/ 120 w 548"/>
                <a:gd name="T5" fmla="*/ 230 h 593"/>
                <a:gd name="T6" fmla="*/ 161 w 548"/>
                <a:gd name="T7" fmla="*/ 181 h 593"/>
                <a:gd name="T8" fmla="*/ 161 w 548"/>
                <a:gd name="T9" fmla="*/ 124 h 593"/>
                <a:gd name="T10" fmla="*/ 161 w 548"/>
                <a:gd name="T11" fmla="*/ 74 h 593"/>
                <a:gd name="T12" fmla="*/ 161 w 548"/>
                <a:gd name="T13" fmla="*/ 25 h 593"/>
                <a:gd name="T14" fmla="*/ 186 w 548"/>
                <a:gd name="T15" fmla="*/ 25 h 593"/>
                <a:gd name="T16" fmla="*/ 194 w 548"/>
                <a:gd name="T17" fmla="*/ 83 h 593"/>
                <a:gd name="T18" fmla="*/ 194 w 548"/>
                <a:gd name="T19" fmla="*/ 140 h 593"/>
                <a:gd name="T20" fmla="*/ 194 w 548"/>
                <a:gd name="T21" fmla="*/ 247 h 593"/>
                <a:gd name="T22" fmla="*/ 219 w 548"/>
                <a:gd name="T23" fmla="*/ 222 h 593"/>
                <a:gd name="T24" fmla="*/ 227 w 548"/>
                <a:gd name="T25" fmla="*/ 148 h 593"/>
                <a:gd name="T26" fmla="*/ 227 w 548"/>
                <a:gd name="T27" fmla="*/ 107 h 593"/>
                <a:gd name="T28" fmla="*/ 227 w 548"/>
                <a:gd name="T29" fmla="*/ 66 h 593"/>
                <a:gd name="T30" fmla="*/ 227 w 548"/>
                <a:gd name="T31" fmla="*/ 9 h 593"/>
                <a:gd name="T32" fmla="*/ 243 w 548"/>
                <a:gd name="T33" fmla="*/ 58 h 593"/>
                <a:gd name="T34" fmla="*/ 243 w 548"/>
                <a:gd name="T35" fmla="*/ 124 h 593"/>
                <a:gd name="T36" fmla="*/ 243 w 548"/>
                <a:gd name="T37" fmla="*/ 181 h 593"/>
                <a:gd name="T38" fmla="*/ 243 w 548"/>
                <a:gd name="T39" fmla="*/ 222 h 593"/>
                <a:gd name="T40" fmla="*/ 243 w 548"/>
                <a:gd name="T41" fmla="*/ 272 h 593"/>
                <a:gd name="T42" fmla="*/ 243 w 548"/>
                <a:gd name="T43" fmla="*/ 321 h 593"/>
                <a:gd name="T44" fmla="*/ 276 w 548"/>
                <a:gd name="T45" fmla="*/ 272 h 593"/>
                <a:gd name="T46" fmla="*/ 301 w 548"/>
                <a:gd name="T47" fmla="*/ 230 h 593"/>
                <a:gd name="T48" fmla="*/ 317 w 548"/>
                <a:gd name="T49" fmla="*/ 189 h 593"/>
                <a:gd name="T50" fmla="*/ 325 w 548"/>
                <a:gd name="T51" fmla="*/ 140 h 593"/>
                <a:gd name="T52" fmla="*/ 334 w 548"/>
                <a:gd name="T53" fmla="*/ 74 h 593"/>
                <a:gd name="T54" fmla="*/ 358 w 548"/>
                <a:gd name="T55" fmla="*/ 33 h 593"/>
                <a:gd name="T56" fmla="*/ 358 w 548"/>
                <a:gd name="T57" fmla="*/ 83 h 593"/>
                <a:gd name="T58" fmla="*/ 358 w 548"/>
                <a:gd name="T59" fmla="*/ 148 h 593"/>
                <a:gd name="T60" fmla="*/ 334 w 548"/>
                <a:gd name="T61" fmla="*/ 198 h 593"/>
                <a:gd name="T62" fmla="*/ 309 w 548"/>
                <a:gd name="T63" fmla="*/ 247 h 593"/>
                <a:gd name="T64" fmla="*/ 284 w 548"/>
                <a:gd name="T65" fmla="*/ 304 h 593"/>
                <a:gd name="T66" fmla="*/ 276 w 548"/>
                <a:gd name="T67" fmla="*/ 346 h 593"/>
                <a:gd name="T68" fmla="*/ 293 w 548"/>
                <a:gd name="T69" fmla="*/ 354 h 593"/>
                <a:gd name="T70" fmla="*/ 334 w 548"/>
                <a:gd name="T71" fmla="*/ 304 h 593"/>
                <a:gd name="T72" fmla="*/ 375 w 548"/>
                <a:gd name="T73" fmla="*/ 255 h 593"/>
                <a:gd name="T74" fmla="*/ 408 w 548"/>
                <a:gd name="T75" fmla="*/ 198 h 593"/>
                <a:gd name="T76" fmla="*/ 440 w 548"/>
                <a:gd name="T77" fmla="*/ 132 h 593"/>
                <a:gd name="T78" fmla="*/ 465 w 548"/>
                <a:gd name="T79" fmla="*/ 107 h 593"/>
                <a:gd name="T80" fmla="*/ 490 w 548"/>
                <a:gd name="T81" fmla="*/ 74 h 593"/>
                <a:gd name="T82" fmla="*/ 547 w 548"/>
                <a:gd name="T83" fmla="*/ 41 h 593"/>
                <a:gd name="T84" fmla="*/ 539 w 548"/>
                <a:gd name="T85" fmla="*/ 83 h 593"/>
                <a:gd name="T86" fmla="*/ 514 w 548"/>
                <a:gd name="T87" fmla="*/ 132 h 593"/>
                <a:gd name="T88" fmla="*/ 473 w 548"/>
                <a:gd name="T89" fmla="*/ 189 h 593"/>
                <a:gd name="T90" fmla="*/ 432 w 548"/>
                <a:gd name="T91" fmla="*/ 239 h 593"/>
                <a:gd name="T92" fmla="*/ 391 w 548"/>
                <a:gd name="T93" fmla="*/ 304 h 593"/>
                <a:gd name="T94" fmla="*/ 367 w 548"/>
                <a:gd name="T95" fmla="*/ 354 h 593"/>
                <a:gd name="T96" fmla="*/ 334 w 548"/>
                <a:gd name="T97" fmla="*/ 403 h 593"/>
                <a:gd name="T98" fmla="*/ 293 w 548"/>
                <a:gd name="T99" fmla="*/ 469 h 593"/>
                <a:gd name="T100" fmla="*/ 268 w 548"/>
                <a:gd name="T101" fmla="*/ 510 h 593"/>
                <a:gd name="T102" fmla="*/ 210 w 548"/>
                <a:gd name="T103" fmla="*/ 551 h 593"/>
                <a:gd name="T104" fmla="*/ 153 w 548"/>
                <a:gd name="T105" fmla="*/ 559 h 593"/>
                <a:gd name="T106" fmla="*/ 112 w 548"/>
                <a:gd name="T107" fmla="*/ 567 h 593"/>
                <a:gd name="T108" fmla="*/ 71 w 548"/>
                <a:gd name="T109" fmla="*/ 592 h 593"/>
                <a:gd name="T110" fmla="*/ 120 w 548"/>
                <a:gd name="T111" fmla="*/ 567 h 5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593"/>
                <a:gd name="T170" fmla="*/ 0 w 548"/>
                <a:gd name="T171" fmla="*/ 0 h 5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593">
                  <a:moveTo>
                    <a:pt x="0" y="327"/>
                  </a:moveTo>
                  <a:lnTo>
                    <a:pt x="54" y="304"/>
                  </a:lnTo>
                  <a:lnTo>
                    <a:pt x="71" y="288"/>
                  </a:lnTo>
                  <a:lnTo>
                    <a:pt x="87" y="263"/>
                  </a:lnTo>
                  <a:lnTo>
                    <a:pt x="120" y="247"/>
                  </a:lnTo>
                  <a:lnTo>
                    <a:pt x="120" y="230"/>
                  </a:lnTo>
                  <a:lnTo>
                    <a:pt x="145" y="214"/>
                  </a:lnTo>
                  <a:lnTo>
                    <a:pt x="161" y="181"/>
                  </a:lnTo>
                  <a:lnTo>
                    <a:pt x="161" y="148"/>
                  </a:lnTo>
                  <a:lnTo>
                    <a:pt x="161" y="124"/>
                  </a:lnTo>
                  <a:lnTo>
                    <a:pt x="161" y="99"/>
                  </a:lnTo>
                  <a:lnTo>
                    <a:pt x="161" y="74"/>
                  </a:lnTo>
                  <a:lnTo>
                    <a:pt x="161" y="50"/>
                  </a:lnTo>
                  <a:lnTo>
                    <a:pt x="161" y="25"/>
                  </a:lnTo>
                  <a:lnTo>
                    <a:pt x="186" y="0"/>
                  </a:lnTo>
                  <a:lnTo>
                    <a:pt x="186" y="25"/>
                  </a:lnTo>
                  <a:lnTo>
                    <a:pt x="194" y="50"/>
                  </a:lnTo>
                  <a:lnTo>
                    <a:pt x="194" y="83"/>
                  </a:lnTo>
                  <a:lnTo>
                    <a:pt x="194" y="115"/>
                  </a:lnTo>
                  <a:lnTo>
                    <a:pt x="194" y="140"/>
                  </a:lnTo>
                  <a:lnTo>
                    <a:pt x="194" y="222"/>
                  </a:lnTo>
                  <a:lnTo>
                    <a:pt x="194" y="247"/>
                  </a:lnTo>
                  <a:lnTo>
                    <a:pt x="219" y="247"/>
                  </a:lnTo>
                  <a:lnTo>
                    <a:pt x="219" y="222"/>
                  </a:lnTo>
                  <a:lnTo>
                    <a:pt x="227" y="181"/>
                  </a:lnTo>
                  <a:lnTo>
                    <a:pt x="227" y="148"/>
                  </a:lnTo>
                  <a:lnTo>
                    <a:pt x="227" y="124"/>
                  </a:lnTo>
                  <a:lnTo>
                    <a:pt x="227" y="107"/>
                  </a:lnTo>
                  <a:lnTo>
                    <a:pt x="227" y="83"/>
                  </a:lnTo>
                  <a:lnTo>
                    <a:pt x="227" y="66"/>
                  </a:lnTo>
                  <a:lnTo>
                    <a:pt x="227" y="41"/>
                  </a:lnTo>
                  <a:lnTo>
                    <a:pt x="227" y="9"/>
                  </a:lnTo>
                  <a:lnTo>
                    <a:pt x="235" y="33"/>
                  </a:lnTo>
                  <a:lnTo>
                    <a:pt x="243" y="58"/>
                  </a:lnTo>
                  <a:lnTo>
                    <a:pt x="243" y="83"/>
                  </a:lnTo>
                  <a:lnTo>
                    <a:pt x="243" y="124"/>
                  </a:lnTo>
                  <a:lnTo>
                    <a:pt x="243" y="157"/>
                  </a:lnTo>
                  <a:lnTo>
                    <a:pt x="243" y="181"/>
                  </a:lnTo>
                  <a:lnTo>
                    <a:pt x="243" y="198"/>
                  </a:lnTo>
                  <a:lnTo>
                    <a:pt x="243" y="222"/>
                  </a:lnTo>
                  <a:lnTo>
                    <a:pt x="243" y="239"/>
                  </a:lnTo>
                  <a:lnTo>
                    <a:pt x="243" y="272"/>
                  </a:lnTo>
                  <a:lnTo>
                    <a:pt x="243" y="304"/>
                  </a:lnTo>
                  <a:lnTo>
                    <a:pt x="243" y="321"/>
                  </a:lnTo>
                  <a:lnTo>
                    <a:pt x="268" y="304"/>
                  </a:lnTo>
                  <a:lnTo>
                    <a:pt x="276" y="272"/>
                  </a:lnTo>
                  <a:lnTo>
                    <a:pt x="293" y="255"/>
                  </a:lnTo>
                  <a:lnTo>
                    <a:pt x="301" y="230"/>
                  </a:lnTo>
                  <a:lnTo>
                    <a:pt x="317" y="206"/>
                  </a:lnTo>
                  <a:lnTo>
                    <a:pt x="317" y="189"/>
                  </a:lnTo>
                  <a:lnTo>
                    <a:pt x="325" y="157"/>
                  </a:lnTo>
                  <a:lnTo>
                    <a:pt x="325" y="140"/>
                  </a:lnTo>
                  <a:lnTo>
                    <a:pt x="325" y="107"/>
                  </a:lnTo>
                  <a:lnTo>
                    <a:pt x="334" y="74"/>
                  </a:lnTo>
                  <a:lnTo>
                    <a:pt x="334" y="41"/>
                  </a:lnTo>
                  <a:lnTo>
                    <a:pt x="358" y="33"/>
                  </a:lnTo>
                  <a:lnTo>
                    <a:pt x="358" y="66"/>
                  </a:lnTo>
                  <a:lnTo>
                    <a:pt x="358" y="83"/>
                  </a:lnTo>
                  <a:lnTo>
                    <a:pt x="358" y="124"/>
                  </a:lnTo>
                  <a:lnTo>
                    <a:pt x="358" y="148"/>
                  </a:lnTo>
                  <a:lnTo>
                    <a:pt x="350" y="165"/>
                  </a:lnTo>
                  <a:lnTo>
                    <a:pt x="334" y="198"/>
                  </a:lnTo>
                  <a:lnTo>
                    <a:pt x="325" y="222"/>
                  </a:lnTo>
                  <a:lnTo>
                    <a:pt x="309" y="247"/>
                  </a:lnTo>
                  <a:lnTo>
                    <a:pt x="301" y="272"/>
                  </a:lnTo>
                  <a:lnTo>
                    <a:pt x="284" y="304"/>
                  </a:lnTo>
                  <a:lnTo>
                    <a:pt x="276" y="329"/>
                  </a:lnTo>
                  <a:lnTo>
                    <a:pt x="276" y="346"/>
                  </a:lnTo>
                  <a:lnTo>
                    <a:pt x="268" y="370"/>
                  </a:lnTo>
                  <a:lnTo>
                    <a:pt x="293" y="354"/>
                  </a:lnTo>
                  <a:lnTo>
                    <a:pt x="317" y="329"/>
                  </a:lnTo>
                  <a:lnTo>
                    <a:pt x="334" y="304"/>
                  </a:lnTo>
                  <a:lnTo>
                    <a:pt x="358" y="280"/>
                  </a:lnTo>
                  <a:lnTo>
                    <a:pt x="375" y="255"/>
                  </a:lnTo>
                  <a:lnTo>
                    <a:pt x="391" y="230"/>
                  </a:lnTo>
                  <a:lnTo>
                    <a:pt x="408" y="198"/>
                  </a:lnTo>
                  <a:lnTo>
                    <a:pt x="424" y="173"/>
                  </a:lnTo>
                  <a:lnTo>
                    <a:pt x="440" y="132"/>
                  </a:lnTo>
                  <a:lnTo>
                    <a:pt x="457" y="124"/>
                  </a:lnTo>
                  <a:lnTo>
                    <a:pt x="465" y="107"/>
                  </a:lnTo>
                  <a:lnTo>
                    <a:pt x="482" y="91"/>
                  </a:lnTo>
                  <a:lnTo>
                    <a:pt x="490" y="74"/>
                  </a:lnTo>
                  <a:lnTo>
                    <a:pt x="523" y="58"/>
                  </a:lnTo>
                  <a:lnTo>
                    <a:pt x="547" y="41"/>
                  </a:lnTo>
                  <a:lnTo>
                    <a:pt x="547" y="66"/>
                  </a:lnTo>
                  <a:lnTo>
                    <a:pt x="539" y="83"/>
                  </a:lnTo>
                  <a:lnTo>
                    <a:pt x="531" y="107"/>
                  </a:lnTo>
                  <a:lnTo>
                    <a:pt x="514" y="132"/>
                  </a:lnTo>
                  <a:lnTo>
                    <a:pt x="490" y="173"/>
                  </a:lnTo>
                  <a:lnTo>
                    <a:pt x="473" y="189"/>
                  </a:lnTo>
                  <a:lnTo>
                    <a:pt x="465" y="206"/>
                  </a:lnTo>
                  <a:lnTo>
                    <a:pt x="432" y="239"/>
                  </a:lnTo>
                  <a:lnTo>
                    <a:pt x="399" y="280"/>
                  </a:lnTo>
                  <a:lnTo>
                    <a:pt x="391" y="304"/>
                  </a:lnTo>
                  <a:lnTo>
                    <a:pt x="375" y="337"/>
                  </a:lnTo>
                  <a:lnTo>
                    <a:pt x="367" y="354"/>
                  </a:lnTo>
                  <a:lnTo>
                    <a:pt x="358" y="378"/>
                  </a:lnTo>
                  <a:lnTo>
                    <a:pt x="334" y="403"/>
                  </a:lnTo>
                  <a:lnTo>
                    <a:pt x="317" y="436"/>
                  </a:lnTo>
                  <a:lnTo>
                    <a:pt x="293" y="469"/>
                  </a:lnTo>
                  <a:lnTo>
                    <a:pt x="284" y="493"/>
                  </a:lnTo>
                  <a:lnTo>
                    <a:pt x="268" y="510"/>
                  </a:lnTo>
                  <a:lnTo>
                    <a:pt x="227" y="543"/>
                  </a:lnTo>
                  <a:lnTo>
                    <a:pt x="210" y="551"/>
                  </a:lnTo>
                  <a:lnTo>
                    <a:pt x="177" y="559"/>
                  </a:lnTo>
                  <a:lnTo>
                    <a:pt x="153" y="559"/>
                  </a:lnTo>
                  <a:lnTo>
                    <a:pt x="136" y="567"/>
                  </a:lnTo>
                  <a:lnTo>
                    <a:pt x="112" y="567"/>
                  </a:lnTo>
                  <a:lnTo>
                    <a:pt x="95" y="576"/>
                  </a:lnTo>
                  <a:lnTo>
                    <a:pt x="71" y="592"/>
                  </a:lnTo>
                  <a:lnTo>
                    <a:pt x="96" y="567"/>
                  </a:lnTo>
                  <a:lnTo>
                    <a:pt x="120" y="567"/>
                  </a:lnTo>
                </a:path>
              </a:pathLst>
            </a:custGeom>
            <a:solidFill>
              <a:srgbClr val="EACB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8" name="Form 23561">
              <a:extLst>
                <a:ext uri="{FF2B5EF4-FFF2-40B4-BE49-F238E27FC236}">
                  <a16:creationId xmlns:a16="http://schemas.microsoft.com/office/drawing/2014/main" id="{12EA2925-5410-5E7F-1845-95DF392F1813}"/>
                </a:ext>
              </a:extLst>
            </p:cNvPr>
            <p:cNvSpPr>
              <a:spLocks/>
            </p:cNvSpPr>
            <p:nvPr/>
          </p:nvSpPr>
          <p:spPr bwMode="auto">
            <a:xfrm>
              <a:off x="2198" y="3434"/>
              <a:ext cx="58" cy="311"/>
            </a:xfrm>
            <a:custGeom>
              <a:avLst/>
              <a:gdLst>
                <a:gd name="T0" fmla="*/ 10 w 58"/>
                <a:gd name="T1" fmla="*/ 310 h 311"/>
                <a:gd name="T2" fmla="*/ 8 w 58"/>
                <a:gd name="T3" fmla="*/ 246 h 311"/>
                <a:gd name="T4" fmla="*/ 0 w 58"/>
                <a:gd name="T5" fmla="*/ 213 h 311"/>
                <a:gd name="T6" fmla="*/ 0 w 58"/>
                <a:gd name="T7" fmla="*/ 189 h 311"/>
                <a:gd name="T8" fmla="*/ 0 w 58"/>
                <a:gd name="T9" fmla="*/ 172 h 311"/>
                <a:gd name="T10" fmla="*/ 0 w 58"/>
                <a:gd name="T11" fmla="*/ 140 h 311"/>
                <a:gd name="T12" fmla="*/ 0 w 58"/>
                <a:gd name="T13" fmla="*/ 98 h 311"/>
                <a:gd name="T14" fmla="*/ 0 w 58"/>
                <a:gd name="T15" fmla="*/ 57 h 311"/>
                <a:gd name="T16" fmla="*/ 0 w 58"/>
                <a:gd name="T17" fmla="*/ 16 h 311"/>
                <a:gd name="T18" fmla="*/ 33 w 58"/>
                <a:gd name="T19" fmla="*/ 8 h 311"/>
                <a:gd name="T20" fmla="*/ 57 w 58"/>
                <a:gd name="T21" fmla="*/ 0 h 311"/>
                <a:gd name="T22" fmla="*/ 57 w 58"/>
                <a:gd name="T23" fmla="*/ 24 h 311"/>
                <a:gd name="T24" fmla="*/ 57 w 58"/>
                <a:gd name="T25" fmla="*/ 41 h 311"/>
                <a:gd name="T26" fmla="*/ 57 w 58"/>
                <a:gd name="T27" fmla="*/ 66 h 311"/>
                <a:gd name="T28" fmla="*/ 57 w 58"/>
                <a:gd name="T29" fmla="*/ 90 h 311"/>
                <a:gd name="T30" fmla="*/ 49 w 58"/>
                <a:gd name="T31" fmla="*/ 107 h 311"/>
                <a:gd name="T32" fmla="*/ 41 w 58"/>
                <a:gd name="T33" fmla="*/ 131 h 311"/>
                <a:gd name="T34" fmla="*/ 41 w 58"/>
                <a:gd name="T35" fmla="*/ 156 h 311"/>
                <a:gd name="T36" fmla="*/ 41 w 58"/>
                <a:gd name="T37" fmla="*/ 181 h 311"/>
                <a:gd name="T38" fmla="*/ 41 w 58"/>
                <a:gd name="T39" fmla="*/ 213 h 311"/>
                <a:gd name="T40" fmla="*/ 33 w 58"/>
                <a:gd name="T41" fmla="*/ 230 h 311"/>
                <a:gd name="T42" fmla="*/ 33 w 58"/>
                <a:gd name="T43" fmla="*/ 263 h 311"/>
                <a:gd name="T44" fmla="*/ 10 w 58"/>
                <a:gd name="T45" fmla="*/ 310 h 311"/>
                <a:gd name="T46" fmla="*/ 10 w 58"/>
                <a:gd name="T47" fmla="*/ 310 h 3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11"/>
                <a:gd name="T74" fmla="*/ 0 w 58"/>
                <a:gd name="T75" fmla="*/ 0 h 3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11">
                  <a:moveTo>
                    <a:pt x="10" y="310"/>
                  </a:moveTo>
                  <a:lnTo>
                    <a:pt x="8" y="246"/>
                  </a:lnTo>
                  <a:lnTo>
                    <a:pt x="0" y="213"/>
                  </a:lnTo>
                  <a:lnTo>
                    <a:pt x="0" y="189"/>
                  </a:lnTo>
                  <a:lnTo>
                    <a:pt x="0" y="172"/>
                  </a:lnTo>
                  <a:lnTo>
                    <a:pt x="0" y="140"/>
                  </a:lnTo>
                  <a:lnTo>
                    <a:pt x="0" y="98"/>
                  </a:lnTo>
                  <a:lnTo>
                    <a:pt x="0" y="57"/>
                  </a:lnTo>
                  <a:lnTo>
                    <a:pt x="0" y="16"/>
                  </a:lnTo>
                  <a:lnTo>
                    <a:pt x="33" y="8"/>
                  </a:lnTo>
                  <a:lnTo>
                    <a:pt x="57" y="0"/>
                  </a:lnTo>
                  <a:lnTo>
                    <a:pt x="57" y="24"/>
                  </a:lnTo>
                  <a:lnTo>
                    <a:pt x="57" y="41"/>
                  </a:lnTo>
                  <a:lnTo>
                    <a:pt x="57" y="66"/>
                  </a:lnTo>
                  <a:lnTo>
                    <a:pt x="57" y="90"/>
                  </a:lnTo>
                  <a:lnTo>
                    <a:pt x="49" y="107"/>
                  </a:lnTo>
                  <a:lnTo>
                    <a:pt x="41" y="131"/>
                  </a:lnTo>
                  <a:lnTo>
                    <a:pt x="41" y="156"/>
                  </a:lnTo>
                  <a:lnTo>
                    <a:pt x="41" y="181"/>
                  </a:lnTo>
                  <a:lnTo>
                    <a:pt x="41" y="213"/>
                  </a:lnTo>
                  <a:lnTo>
                    <a:pt x="33" y="230"/>
                  </a:lnTo>
                  <a:lnTo>
                    <a:pt x="33" y="263"/>
                  </a:lnTo>
                  <a:lnTo>
                    <a:pt x="10" y="310"/>
                  </a:lnTo>
                </a:path>
              </a:pathLst>
            </a:custGeom>
            <a:solidFill>
              <a:srgbClr val="EACB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9" name="Form 23562">
              <a:extLst>
                <a:ext uri="{FF2B5EF4-FFF2-40B4-BE49-F238E27FC236}">
                  <a16:creationId xmlns:a16="http://schemas.microsoft.com/office/drawing/2014/main" id="{E6F12C03-F5CF-ADC4-2DA2-9E73EFDCFEC1}"/>
                </a:ext>
              </a:extLst>
            </p:cNvPr>
            <p:cNvSpPr>
              <a:spLocks/>
            </p:cNvSpPr>
            <p:nvPr/>
          </p:nvSpPr>
          <p:spPr bwMode="auto">
            <a:xfrm>
              <a:off x="2247" y="3450"/>
              <a:ext cx="106" cy="59"/>
            </a:xfrm>
            <a:custGeom>
              <a:avLst/>
              <a:gdLst>
                <a:gd name="T0" fmla="*/ 105 w 106"/>
                <a:gd name="T1" fmla="*/ 6 h 59"/>
                <a:gd name="T2" fmla="*/ 66 w 106"/>
                <a:gd name="T3" fmla="*/ 8 h 59"/>
                <a:gd name="T4" fmla="*/ 41 w 106"/>
                <a:gd name="T5" fmla="*/ 0 h 59"/>
                <a:gd name="T6" fmla="*/ 16 w 106"/>
                <a:gd name="T7" fmla="*/ 0 h 59"/>
                <a:gd name="T8" fmla="*/ 0 w 106"/>
                <a:gd name="T9" fmla="*/ 17 h 59"/>
                <a:gd name="T10" fmla="*/ 105 w 106"/>
                <a:gd name="T11" fmla="*/ 54 h 59"/>
                <a:gd name="T12" fmla="*/ 66 w 106"/>
                <a:gd name="T13" fmla="*/ 41 h 59"/>
                <a:gd name="T14" fmla="*/ 49 w 106"/>
                <a:gd name="T15" fmla="*/ 41 h 59"/>
                <a:gd name="T16" fmla="*/ 16 w 106"/>
                <a:gd name="T17" fmla="*/ 58 h 59"/>
                <a:gd name="T18" fmla="*/ 8 w 106"/>
                <a:gd name="T19" fmla="*/ 33 h 59"/>
                <a:gd name="T20" fmla="*/ 33 w 106"/>
                <a:gd name="T21" fmla="*/ 17 h 59"/>
                <a:gd name="T22" fmla="*/ 58 w 106"/>
                <a:gd name="T23" fmla="*/ 17 h 59"/>
                <a:gd name="T24" fmla="*/ 58 w 106"/>
                <a:gd name="T25" fmla="*/ 41 h 59"/>
                <a:gd name="T26" fmla="*/ 105 w 106"/>
                <a:gd name="T27" fmla="*/ 6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59"/>
                <a:gd name="T44" fmla="*/ 0 w 106"/>
                <a:gd name="T45" fmla="*/ 0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59">
                  <a:moveTo>
                    <a:pt x="105" y="6"/>
                  </a:moveTo>
                  <a:lnTo>
                    <a:pt x="66" y="8"/>
                  </a:lnTo>
                  <a:lnTo>
                    <a:pt x="41" y="0"/>
                  </a:lnTo>
                  <a:lnTo>
                    <a:pt x="16" y="0"/>
                  </a:lnTo>
                  <a:lnTo>
                    <a:pt x="0" y="17"/>
                  </a:lnTo>
                  <a:lnTo>
                    <a:pt x="105" y="54"/>
                  </a:lnTo>
                  <a:lnTo>
                    <a:pt x="66" y="41"/>
                  </a:lnTo>
                  <a:lnTo>
                    <a:pt x="49" y="41"/>
                  </a:lnTo>
                  <a:lnTo>
                    <a:pt x="16" y="58"/>
                  </a:lnTo>
                  <a:lnTo>
                    <a:pt x="8" y="33"/>
                  </a:lnTo>
                  <a:lnTo>
                    <a:pt x="33" y="17"/>
                  </a:lnTo>
                  <a:lnTo>
                    <a:pt x="58" y="17"/>
                  </a:lnTo>
                  <a:lnTo>
                    <a:pt x="58" y="41"/>
                  </a:lnTo>
                  <a:lnTo>
                    <a:pt x="105" y="6"/>
                  </a:lnTo>
                </a:path>
              </a:pathLst>
            </a:custGeom>
            <a:solidFill>
              <a:srgbClr val="EACB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80" name="Gerade Verbindung 23563">
              <a:extLst>
                <a:ext uri="{FF2B5EF4-FFF2-40B4-BE49-F238E27FC236}">
                  <a16:creationId xmlns:a16="http://schemas.microsoft.com/office/drawing/2014/main" id="{B005809F-449C-C39A-39F4-A8DDFDCD4087}"/>
                </a:ext>
              </a:extLst>
            </p:cNvPr>
            <p:cNvSpPr>
              <a:spLocks noChangeShapeType="1"/>
            </p:cNvSpPr>
            <p:nvPr/>
          </p:nvSpPr>
          <p:spPr bwMode="auto">
            <a:xfrm flipH="1">
              <a:off x="2346" y="3456"/>
              <a:ext cx="54" cy="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1" name="Form 23564">
              <a:extLst>
                <a:ext uri="{FF2B5EF4-FFF2-40B4-BE49-F238E27FC236}">
                  <a16:creationId xmlns:a16="http://schemas.microsoft.com/office/drawing/2014/main" id="{888B67F9-DC7E-1E85-7087-0239713F72A9}"/>
                </a:ext>
              </a:extLst>
            </p:cNvPr>
            <p:cNvSpPr>
              <a:spLocks/>
            </p:cNvSpPr>
            <p:nvPr/>
          </p:nvSpPr>
          <p:spPr bwMode="auto">
            <a:xfrm>
              <a:off x="2337" y="3408"/>
              <a:ext cx="112" cy="97"/>
            </a:xfrm>
            <a:custGeom>
              <a:avLst/>
              <a:gdLst>
                <a:gd name="T0" fmla="*/ 63 w 112"/>
                <a:gd name="T1" fmla="*/ 96 h 97"/>
                <a:gd name="T2" fmla="*/ 25 w 112"/>
                <a:gd name="T3" fmla="*/ 83 h 97"/>
                <a:gd name="T4" fmla="*/ 0 w 112"/>
                <a:gd name="T5" fmla="*/ 83 h 97"/>
                <a:gd name="T6" fmla="*/ 9 w 112"/>
                <a:gd name="T7" fmla="*/ 50 h 97"/>
                <a:gd name="T8" fmla="*/ 58 w 112"/>
                <a:gd name="T9" fmla="*/ 42 h 97"/>
                <a:gd name="T10" fmla="*/ 111 w 112"/>
                <a:gd name="T11" fmla="*/ 0 h 97"/>
                <a:gd name="T12" fmla="*/ 0 60000 65536"/>
                <a:gd name="T13" fmla="*/ 0 60000 65536"/>
                <a:gd name="T14" fmla="*/ 0 60000 65536"/>
                <a:gd name="T15" fmla="*/ 0 60000 65536"/>
                <a:gd name="T16" fmla="*/ 0 60000 65536"/>
                <a:gd name="T17" fmla="*/ 0 60000 65536"/>
                <a:gd name="T18" fmla="*/ 0 w 112"/>
                <a:gd name="T19" fmla="*/ 0 h 97"/>
                <a:gd name="T20" fmla="*/ 0 w 112"/>
                <a:gd name="T21" fmla="*/ 0 h 97"/>
              </a:gdLst>
              <a:ahLst/>
              <a:cxnLst>
                <a:cxn ang="T12">
                  <a:pos x="T0" y="T1"/>
                </a:cxn>
                <a:cxn ang="T13">
                  <a:pos x="T2" y="T3"/>
                </a:cxn>
                <a:cxn ang="T14">
                  <a:pos x="T4" y="T5"/>
                </a:cxn>
                <a:cxn ang="T15">
                  <a:pos x="T6" y="T7"/>
                </a:cxn>
                <a:cxn ang="T16">
                  <a:pos x="T8" y="T9"/>
                </a:cxn>
                <a:cxn ang="T17">
                  <a:pos x="T10" y="T11"/>
                </a:cxn>
              </a:cxnLst>
              <a:rect l="T18" t="T19" r="T20" b="T21"/>
              <a:pathLst>
                <a:path w="112" h="97">
                  <a:moveTo>
                    <a:pt x="63" y="96"/>
                  </a:moveTo>
                  <a:lnTo>
                    <a:pt x="25" y="83"/>
                  </a:lnTo>
                  <a:lnTo>
                    <a:pt x="0" y="83"/>
                  </a:lnTo>
                  <a:lnTo>
                    <a:pt x="9" y="50"/>
                  </a:lnTo>
                  <a:lnTo>
                    <a:pt x="58" y="42"/>
                  </a:lnTo>
                  <a:lnTo>
                    <a:pt x="111" y="0"/>
                  </a:lnTo>
                </a:path>
              </a:pathLst>
            </a:custGeom>
            <a:solidFill>
              <a:srgbClr val="EACB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82" name="Form 23565">
              <a:extLst>
                <a:ext uri="{FF2B5EF4-FFF2-40B4-BE49-F238E27FC236}">
                  <a16:creationId xmlns:a16="http://schemas.microsoft.com/office/drawing/2014/main" id="{96EF3043-93F7-9EAC-15F1-8C577C196367}"/>
                </a:ext>
              </a:extLst>
            </p:cNvPr>
            <p:cNvSpPr>
              <a:spLocks/>
            </p:cNvSpPr>
            <p:nvPr/>
          </p:nvSpPr>
          <p:spPr bwMode="auto">
            <a:xfrm>
              <a:off x="2352" y="3456"/>
              <a:ext cx="145" cy="94"/>
            </a:xfrm>
            <a:custGeom>
              <a:avLst/>
              <a:gdLst>
                <a:gd name="T0" fmla="*/ 144 w 145"/>
                <a:gd name="T1" fmla="*/ 0 h 94"/>
                <a:gd name="T2" fmla="*/ 27 w 145"/>
                <a:gd name="T3" fmla="*/ 27 h 94"/>
                <a:gd name="T4" fmla="*/ 27 w 145"/>
                <a:gd name="T5" fmla="*/ 44 h 94"/>
                <a:gd name="T6" fmla="*/ 10 w 145"/>
                <a:gd name="T7" fmla="*/ 60 h 94"/>
                <a:gd name="T8" fmla="*/ 0 w 145"/>
                <a:gd name="T9" fmla="*/ 48 h 94"/>
                <a:gd name="T10" fmla="*/ 18 w 145"/>
                <a:gd name="T11" fmla="*/ 60 h 94"/>
                <a:gd name="T12" fmla="*/ 43 w 145"/>
                <a:gd name="T13" fmla="*/ 85 h 94"/>
                <a:gd name="T14" fmla="*/ 76 w 145"/>
                <a:gd name="T15" fmla="*/ 93 h 94"/>
                <a:gd name="T16" fmla="*/ 101 w 145"/>
                <a:gd name="T17" fmla="*/ 93 h 94"/>
                <a:gd name="T18" fmla="*/ 117 w 145"/>
                <a:gd name="T19" fmla="*/ 68 h 94"/>
                <a:gd name="T20" fmla="*/ 142 w 145"/>
                <a:gd name="T21" fmla="*/ 44 h 94"/>
                <a:gd name="T22" fmla="*/ 144 w 145"/>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
                <a:gd name="T37" fmla="*/ 0 h 94"/>
                <a:gd name="T38" fmla="*/ 0 w 145"/>
                <a:gd name="T39" fmla="*/ 0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 h="94">
                  <a:moveTo>
                    <a:pt x="144" y="0"/>
                  </a:moveTo>
                  <a:lnTo>
                    <a:pt x="27" y="27"/>
                  </a:lnTo>
                  <a:lnTo>
                    <a:pt x="27" y="44"/>
                  </a:lnTo>
                  <a:lnTo>
                    <a:pt x="10" y="60"/>
                  </a:lnTo>
                  <a:lnTo>
                    <a:pt x="0" y="48"/>
                  </a:lnTo>
                  <a:lnTo>
                    <a:pt x="18" y="60"/>
                  </a:lnTo>
                  <a:lnTo>
                    <a:pt x="43" y="85"/>
                  </a:lnTo>
                  <a:lnTo>
                    <a:pt x="76" y="93"/>
                  </a:lnTo>
                  <a:lnTo>
                    <a:pt x="101" y="93"/>
                  </a:lnTo>
                  <a:lnTo>
                    <a:pt x="117" y="68"/>
                  </a:lnTo>
                  <a:lnTo>
                    <a:pt x="142" y="44"/>
                  </a:lnTo>
                  <a:lnTo>
                    <a:pt x="144" y="0"/>
                  </a:lnTo>
                </a:path>
              </a:pathLst>
            </a:custGeom>
            <a:solidFill>
              <a:srgbClr val="EACB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83" name="Form 23566">
              <a:extLst>
                <a:ext uri="{FF2B5EF4-FFF2-40B4-BE49-F238E27FC236}">
                  <a16:creationId xmlns:a16="http://schemas.microsoft.com/office/drawing/2014/main" id="{957B26D2-EF0C-A765-AA52-D2664F7B1502}"/>
                </a:ext>
              </a:extLst>
            </p:cNvPr>
            <p:cNvSpPr>
              <a:spLocks/>
            </p:cNvSpPr>
            <p:nvPr/>
          </p:nvSpPr>
          <p:spPr bwMode="auto">
            <a:xfrm>
              <a:off x="2477" y="3491"/>
              <a:ext cx="212" cy="59"/>
            </a:xfrm>
            <a:custGeom>
              <a:avLst/>
              <a:gdLst>
                <a:gd name="T0" fmla="*/ 211 w 212"/>
                <a:gd name="T1" fmla="*/ 13 h 59"/>
                <a:gd name="T2" fmla="*/ 173 w 212"/>
                <a:gd name="T3" fmla="*/ 17 h 59"/>
                <a:gd name="T4" fmla="*/ 148 w 212"/>
                <a:gd name="T5" fmla="*/ 9 h 59"/>
                <a:gd name="T6" fmla="*/ 66 w 212"/>
                <a:gd name="T7" fmla="*/ 0 h 59"/>
                <a:gd name="T8" fmla="*/ 25 w 212"/>
                <a:gd name="T9" fmla="*/ 0 h 59"/>
                <a:gd name="T10" fmla="*/ 8 w 212"/>
                <a:gd name="T11" fmla="*/ 9 h 59"/>
                <a:gd name="T12" fmla="*/ 0 w 212"/>
                <a:gd name="T13" fmla="*/ 33 h 59"/>
                <a:gd name="T14" fmla="*/ 107 w 212"/>
                <a:gd name="T15" fmla="*/ 50 h 59"/>
                <a:gd name="T16" fmla="*/ 206 w 212"/>
                <a:gd name="T17" fmla="*/ 58 h 59"/>
                <a:gd name="T18" fmla="*/ 211 w 212"/>
                <a:gd name="T19" fmla="*/ 13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2"/>
                <a:gd name="T31" fmla="*/ 0 h 59"/>
                <a:gd name="T32" fmla="*/ 0 w 212"/>
                <a:gd name="T33" fmla="*/ 0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2" h="59">
                  <a:moveTo>
                    <a:pt x="211" y="13"/>
                  </a:moveTo>
                  <a:lnTo>
                    <a:pt x="173" y="17"/>
                  </a:lnTo>
                  <a:lnTo>
                    <a:pt x="148" y="9"/>
                  </a:lnTo>
                  <a:lnTo>
                    <a:pt x="66" y="0"/>
                  </a:lnTo>
                  <a:lnTo>
                    <a:pt x="25" y="0"/>
                  </a:lnTo>
                  <a:lnTo>
                    <a:pt x="8" y="9"/>
                  </a:lnTo>
                  <a:lnTo>
                    <a:pt x="0" y="33"/>
                  </a:lnTo>
                  <a:lnTo>
                    <a:pt x="107" y="50"/>
                  </a:lnTo>
                  <a:lnTo>
                    <a:pt x="206" y="58"/>
                  </a:lnTo>
                  <a:lnTo>
                    <a:pt x="211" y="13"/>
                  </a:lnTo>
                </a:path>
              </a:pathLst>
            </a:custGeom>
            <a:solidFill>
              <a:srgbClr val="EACB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742" name="Group 22">
            <a:extLst>
              <a:ext uri="{FF2B5EF4-FFF2-40B4-BE49-F238E27FC236}">
                <a16:creationId xmlns:a16="http://schemas.microsoft.com/office/drawing/2014/main" id="{88FBCD89-C4D4-3E0A-86C2-5413A7AABB02}"/>
              </a:ext>
            </a:extLst>
          </p:cNvPr>
          <p:cNvGrpSpPr>
            <a:grpSpLocks/>
          </p:cNvGrpSpPr>
          <p:nvPr/>
        </p:nvGrpSpPr>
        <p:grpSpPr bwMode="auto">
          <a:xfrm>
            <a:off x="996950" y="1606550"/>
            <a:ext cx="3035300" cy="2197100"/>
            <a:chOff x="628" y="1012"/>
            <a:chExt cx="1912" cy="1384"/>
          </a:xfrm>
        </p:grpSpPr>
        <p:sp>
          <p:nvSpPr>
            <p:cNvPr id="2065" name="Würfel 23568">
              <a:extLst>
                <a:ext uri="{FF2B5EF4-FFF2-40B4-BE49-F238E27FC236}">
                  <a16:creationId xmlns:a16="http://schemas.microsoft.com/office/drawing/2014/main" id="{944F2748-CEE5-CEFB-C1CC-89E92D6A03A5}"/>
                </a:ext>
              </a:extLst>
            </p:cNvPr>
            <p:cNvSpPr>
              <a:spLocks noChangeArrowheads="1"/>
            </p:cNvSpPr>
            <p:nvPr/>
          </p:nvSpPr>
          <p:spPr bwMode="auto">
            <a:xfrm>
              <a:off x="628" y="1012"/>
              <a:ext cx="1912" cy="1384"/>
            </a:xfrm>
            <a:prstGeom prst="cube">
              <a:avLst>
                <a:gd name="adj" fmla="val 24995"/>
              </a:avLst>
            </a:prstGeom>
            <a:solidFill>
              <a:schemeClr val="bg2"/>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6" name="Ellipse 23569">
              <a:extLst>
                <a:ext uri="{FF2B5EF4-FFF2-40B4-BE49-F238E27FC236}">
                  <a16:creationId xmlns:a16="http://schemas.microsoft.com/office/drawing/2014/main" id="{1966B0D9-72BF-D9B8-93FC-FBF253A46C7B}"/>
                </a:ext>
              </a:extLst>
            </p:cNvPr>
            <p:cNvSpPr>
              <a:spLocks noChangeArrowheads="1"/>
            </p:cNvSpPr>
            <p:nvPr/>
          </p:nvSpPr>
          <p:spPr bwMode="auto">
            <a:xfrm>
              <a:off x="1924" y="1492"/>
              <a:ext cx="88" cy="88"/>
            </a:xfrm>
            <a:prstGeom prst="ellipse">
              <a:avLst/>
            </a:prstGeom>
            <a:solidFill>
              <a:srgbClr val="CC99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7" name="Ellipse 23570">
              <a:extLst>
                <a:ext uri="{FF2B5EF4-FFF2-40B4-BE49-F238E27FC236}">
                  <a16:creationId xmlns:a16="http://schemas.microsoft.com/office/drawing/2014/main" id="{8357E094-3E20-557C-D485-EA2C0AF06B53}"/>
                </a:ext>
              </a:extLst>
            </p:cNvPr>
            <p:cNvSpPr>
              <a:spLocks noChangeArrowheads="1"/>
            </p:cNvSpPr>
            <p:nvPr/>
          </p:nvSpPr>
          <p:spPr bwMode="auto">
            <a:xfrm>
              <a:off x="1924" y="1732"/>
              <a:ext cx="88" cy="88"/>
            </a:xfrm>
            <a:prstGeom prst="ellipse">
              <a:avLst/>
            </a:prstGeom>
            <a:solidFill>
              <a:srgbClr val="CC99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8" name="Ellipse 23571">
              <a:extLst>
                <a:ext uri="{FF2B5EF4-FFF2-40B4-BE49-F238E27FC236}">
                  <a16:creationId xmlns:a16="http://schemas.microsoft.com/office/drawing/2014/main" id="{29ECB3B7-A255-7EAF-043C-AB55D1089835}"/>
                </a:ext>
              </a:extLst>
            </p:cNvPr>
            <p:cNvSpPr>
              <a:spLocks noChangeArrowheads="1"/>
            </p:cNvSpPr>
            <p:nvPr/>
          </p:nvSpPr>
          <p:spPr bwMode="auto">
            <a:xfrm>
              <a:off x="1924" y="1972"/>
              <a:ext cx="88" cy="88"/>
            </a:xfrm>
            <a:prstGeom prst="ellipse">
              <a:avLst/>
            </a:prstGeom>
            <a:solidFill>
              <a:srgbClr val="CC99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9" name="Achteck 23572">
              <a:extLst>
                <a:ext uri="{FF2B5EF4-FFF2-40B4-BE49-F238E27FC236}">
                  <a16:creationId xmlns:a16="http://schemas.microsoft.com/office/drawing/2014/main" id="{A5D2F120-3F3A-66DC-3C16-CCB6D0BA0C70}"/>
                </a:ext>
              </a:extLst>
            </p:cNvPr>
            <p:cNvSpPr>
              <a:spLocks noChangeArrowheads="1"/>
            </p:cNvSpPr>
            <p:nvPr/>
          </p:nvSpPr>
          <p:spPr bwMode="auto">
            <a:xfrm>
              <a:off x="772" y="1492"/>
              <a:ext cx="1000" cy="760"/>
            </a:xfrm>
            <a:prstGeom prst="octagon">
              <a:avLst>
                <a:gd name="adj" fmla="val 29282"/>
              </a:avLst>
            </a:prstGeom>
            <a:solidFill>
              <a:schemeClr val="folHlink"/>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4472" name="Group 26">
            <a:extLst>
              <a:ext uri="{FF2B5EF4-FFF2-40B4-BE49-F238E27FC236}">
                <a16:creationId xmlns:a16="http://schemas.microsoft.com/office/drawing/2014/main" id="{86AC77EF-73E5-0E49-B190-028489AE6804}"/>
              </a:ext>
            </a:extLst>
          </p:cNvPr>
          <p:cNvGrpSpPr>
            <a:grpSpLocks/>
          </p:cNvGrpSpPr>
          <p:nvPr/>
        </p:nvGrpSpPr>
        <p:grpSpPr bwMode="auto">
          <a:xfrm>
            <a:off x="1377950" y="2520950"/>
            <a:ext cx="1282700" cy="901700"/>
            <a:chOff x="868" y="1588"/>
            <a:chExt cx="808" cy="568"/>
          </a:xfrm>
        </p:grpSpPr>
        <p:sp>
          <p:nvSpPr>
            <p:cNvPr id="2062" name="Achteck 23574">
              <a:extLst>
                <a:ext uri="{FF2B5EF4-FFF2-40B4-BE49-F238E27FC236}">
                  <a16:creationId xmlns:a16="http://schemas.microsoft.com/office/drawing/2014/main" id="{F245CD9B-0C0C-D0FF-949E-8104A8C9AC39}"/>
                </a:ext>
              </a:extLst>
            </p:cNvPr>
            <p:cNvSpPr>
              <a:spLocks noChangeArrowheads="1"/>
            </p:cNvSpPr>
            <p:nvPr/>
          </p:nvSpPr>
          <p:spPr bwMode="auto">
            <a:xfrm>
              <a:off x="868" y="1588"/>
              <a:ext cx="808" cy="568"/>
            </a:xfrm>
            <a:prstGeom prst="octagon">
              <a:avLst>
                <a:gd name="adj" fmla="val 29282"/>
              </a:avLst>
            </a:prstGeom>
            <a:solidFill>
              <a:schemeClr val="bg2"/>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3" name="Rechteck 23575">
              <a:extLst>
                <a:ext uri="{FF2B5EF4-FFF2-40B4-BE49-F238E27FC236}">
                  <a16:creationId xmlns:a16="http://schemas.microsoft.com/office/drawing/2014/main" id="{670F7B42-C490-7833-2E99-56B47D92AA09}"/>
                </a:ext>
              </a:extLst>
            </p:cNvPr>
            <p:cNvSpPr>
              <a:spLocks noChangeArrowheads="1"/>
            </p:cNvSpPr>
            <p:nvPr/>
          </p:nvSpPr>
          <p:spPr bwMode="auto">
            <a:xfrm>
              <a:off x="1064" y="1736"/>
              <a:ext cx="416" cy="272"/>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4" name="Gerade Verbindung 23576">
              <a:extLst>
                <a:ext uri="{FF2B5EF4-FFF2-40B4-BE49-F238E27FC236}">
                  <a16:creationId xmlns:a16="http://schemas.microsoft.com/office/drawing/2014/main" id="{B1CEDA3A-B144-8F31-4EE5-7D3F257C7F8B}"/>
                </a:ext>
              </a:extLst>
            </p:cNvPr>
            <p:cNvSpPr>
              <a:spLocks noChangeShapeType="1"/>
            </p:cNvSpPr>
            <p:nvPr/>
          </p:nvSpPr>
          <p:spPr bwMode="auto">
            <a:xfrm>
              <a:off x="1296" y="1728"/>
              <a:ext cx="0" cy="288"/>
            </a:xfrm>
            <a:prstGeom prst="line">
              <a:avLst/>
            </a:prstGeom>
            <a:noFill/>
            <a:ln w="12700" algn="ctr">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23579" name="Ellipse 23578">
            <a:extLst>
              <a:ext uri="{FF2B5EF4-FFF2-40B4-BE49-F238E27FC236}">
                <a16:creationId xmlns:a16="http://schemas.microsoft.com/office/drawing/2014/main" id="{286AB835-CBBA-935B-9322-003A59AF7F4E}"/>
              </a:ext>
            </a:extLst>
          </p:cNvPr>
          <p:cNvSpPr>
            <a:spLocks noChangeArrowheads="1"/>
          </p:cNvSpPr>
          <p:nvPr/>
        </p:nvSpPr>
        <p:spPr bwMode="auto">
          <a:xfrm>
            <a:off x="1758950" y="2901950"/>
            <a:ext cx="63500" cy="63500"/>
          </a:xfrm>
          <a:prstGeom prst="ellipse">
            <a:avLst/>
          </a:prstGeom>
          <a:solidFill>
            <a:schemeClr val="accent2"/>
          </a:solidFill>
          <a:ln w="12700" algn="ctr">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80" name="Ellipse 23579">
            <a:extLst>
              <a:ext uri="{FF2B5EF4-FFF2-40B4-BE49-F238E27FC236}">
                <a16:creationId xmlns:a16="http://schemas.microsoft.com/office/drawing/2014/main" id="{B5851DBB-4A09-5931-FBC7-8E85935470C1}"/>
              </a:ext>
            </a:extLst>
          </p:cNvPr>
          <p:cNvSpPr>
            <a:spLocks noChangeArrowheads="1"/>
          </p:cNvSpPr>
          <p:nvPr/>
        </p:nvSpPr>
        <p:spPr bwMode="auto">
          <a:xfrm>
            <a:off x="1911350" y="3054350"/>
            <a:ext cx="63500" cy="63500"/>
          </a:xfrm>
          <a:prstGeom prst="ellipse">
            <a:avLst/>
          </a:prstGeom>
          <a:solidFill>
            <a:schemeClr val="accent2"/>
          </a:solidFill>
          <a:ln w="12700" algn="ctr">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81" name="Ellipse 23580">
            <a:extLst>
              <a:ext uri="{FF2B5EF4-FFF2-40B4-BE49-F238E27FC236}">
                <a16:creationId xmlns:a16="http://schemas.microsoft.com/office/drawing/2014/main" id="{C4831DE1-C066-9DF7-8C07-5AB73118964C}"/>
              </a:ext>
            </a:extLst>
          </p:cNvPr>
          <p:cNvSpPr>
            <a:spLocks noChangeArrowheads="1"/>
          </p:cNvSpPr>
          <p:nvPr/>
        </p:nvSpPr>
        <p:spPr bwMode="auto">
          <a:xfrm>
            <a:off x="2139950" y="3054350"/>
            <a:ext cx="63500" cy="63500"/>
          </a:xfrm>
          <a:prstGeom prst="ellipse">
            <a:avLst/>
          </a:prstGeom>
          <a:solidFill>
            <a:schemeClr val="accent2"/>
          </a:solidFill>
          <a:ln w="12700" algn="ctr">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82" name="Ellipse 23581">
            <a:extLst>
              <a:ext uri="{FF2B5EF4-FFF2-40B4-BE49-F238E27FC236}">
                <a16:creationId xmlns:a16="http://schemas.microsoft.com/office/drawing/2014/main" id="{67466D86-F37F-3F18-6E4D-BCF78AF26A3F}"/>
              </a:ext>
            </a:extLst>
          </p:cNvPr>
          <p:cNvSpPr>
            <a:spLocks noChangeArrowheads="1"/>
          </p:cNvSpPr>
          <p:nvPr/>
        </p:nvSpPr>
        <p:spPr bwMode="auto">
          <a:xfrm>
            <a:off x="2216150" y="2825750"/>
            <a:ext cx="63500" cy="63500"/>
          </a:xfrm>
          <a:prstGeom prst="ellipse">
            <a:avLst/>
          </a:prstGeom>
          <a:solidFill>
            <a:schemeClr val="accent2"/>
          </a:solidFill>
          <a:ln w="12700" algn="ctr">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83" name="Rechteck 23582">
            <a:extLst>
              <a:ext uri="{FF2B5EF4-FFF2-40B4-BE49-F238E27FC236}">
                <a16:creationId xmlns:a16="http://schemas.microsoft.com/office/drawing/2014/main" id="{72E5DD68-6B3E-FDC8-A009-541BE978CEAC}"/>
              </a:ext>
            </a:extLst>
          </p:cNvPr>
          <p:cNvSpPr>
            <a:spLocks noChangeArrowheads="1"/>
          </p:cNvSpPr>
          <p:nvPr/>
        </p:nvSpPr>
        <p:spPr bwMode="auto">
          <a:xfrm>
            <a:off x="4425950" y="1377950"/>
            <a:ext cx="2044700" cy="2730500"/>
          </a:xfrm>
          <a:prstGeom prst="rect">
            <a:avLst/>
          </a:prstGeom>
          <a:solidFill>
            <a:schemeClr val="tx2"/>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84" name="Rechteck 23583">
            <a:extLst>
              <a:ext uri="{FF2B5EF4-FFF2-40B4-BE49-F238E27FC236}">
                <a16:creationId xmlns:a16="http://schemas.microsoft.com/office/drawing/2014/main" id="{564AD420-D593-EDB3-5E3C-D91FD0E6E7D0}"/>
              </a:ext>
            </a:extLst>
          </p:cNvPr>
          <p:cNvSpPr>
            <a:spLocks noChangeArrowheads="1"/>
          </p:cNvSpPr>
          <p:nvPr/>
        </p:nvSpPr>
        <p:spPr bwMode="auto">
          <a:xfrm>
            <a:off x="4572000" y="1600200"/>
            <a:ext cx="17526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u="sng">
                <a:solidFill>
                  <a:schemeClr val="accent1"/>
                </a:solidFill>
                <a:latin typeface="Amaze" charset="0"/>
              </a:rPr>
              <a:t>Öko - Bilanz</a:t>
            </a:r>
            <a:endParaRPr lang="de-DE" altLang="de-DE" sz="1600">
              <a:solidFill>
                <a:schemeClr val="accent1"/>
              </a:solidFill>
              <a:latin typeface="Amaze" charset="0"/>
            </a:endParaRPr>
          </a:p>
          <a:p>
            <a:pPr>
              <a:spcBef>
                <a:spcPct val="50000"/>
              </a:spcBef>
            </a:pPr>
            <a:r>
              <a:rPr lang="de-DE" altLang="de-DE" sz="1600">
                <a:solidFill>
                  <a:schemeClr val="accent1"/>
                </a:solidFill>
                <a:latin typeface="Amaze" charset="0"/>
              </a:rPr>
              <a:t>Gebiet A</a:t>
            </a:r>
          </a:p>
          <a:p>
            <a:pPr>
              <a:spcBef>
                <a:spcPct val="50000"/>
              </a:spcBef>
            </a:pPr>
            <a:r>
              <a:rPr lang="de-DE" altLang="de-DE" sz="1600">
                <a:solidFill>
                  <a:schemeClr val="accent1"/>
                </a:solidFill>
                <a:latin typeface="Amaze" charset="0"/>
              </a:rPr>
              <a:t>Pflanzenarten  300</a:t>
            </a:r>
          </a:p>
          <a:p>
            <a:pPr>
              <a:spcBef>
                <a:spcPct val="50000"/>
              </a:spcBef>
            </a:pPr>
            <a:r>
              <a:rPr lang="de-DE" altLang="de-DE" sz="1600">
                <a:solidFill>
                  <a:schemeClr val="accent1"/>
                </a:solidFill>
                <a:latin typeface="Amaze" charset="0"/>
              </a:rPr>
              <a:t>Tierarten           90</a:t>
            </a:r>
          </a:p>
          <a:p>
            <a:pPr>
              <a:spcBef>
                <a:spcPct val="50000"/>
              </a:spcBef>
            </a:pPr>
            <a:r>
              <a:rPr lang="de-DE" altLang="de-DE" sz="1600">
                <a:solidFill>
                  <a:schemeClr val="accent1"/>
                </a:solidFill>
                <a:latin typeface="Amaze" charset="0"/>
              </a:rPr>
              <a:t>Häuser              10</a:t>
            </a:r>
          </a:p>
          <a:p>
            <a:pPr>
              <a:spcBef>
                <a:spcPct val="50000"/>
              </a:spcBef>
            </a:pPr>
            <a:r>
              <a:rPr lang="de-DE" altLang="de-DE" sz="1600">
                <a:solidFill>
                  <a:schemeClr val="accent1"/>
                </a:solidFill>
                <a:latin typeface="Amaze" charset="0"/>
              </a:rPr>
              <a:t>Fabriken              2</a:t>
            </a:r>
          </a:p>
          <a:p>
            <a:pPr>
              <a:spcBef>
                <a:spcPct val="50000"/>
              </a:spcBef>
            </a:pPr>
            <a:r>
              <a:rPr lang="de-DE" altLang="de-DE" sz="1600">
                <a:solidFill>
                  <a:schemeClr val="accent1"/>
                </a:solidFill>
                <a:latin typeface="Amaze" charset="0"/>
              </a:rPr>
              <a:t>Kläranlagen       1</a:t>
            </a:r>
          </a:p>
        </p:txBody>
      </p:sp>
      <p:sp>
        <p:nvSpPr>
          <p:cNvPr id="23585" name="Rechteck 23584">
            <a:extLst>
              <a:ext uri="{FF2B5EF4-FFF2-40B4-BE49-F238E27FC236}">
                <a16:creationId xmlns:a16="http://schemas.microsoft.com/office/drawing/2014/main" id="{6EA3F930-5F43-AF04-5BC0-E28CDE8C93B4}"/>
              </a:ext>
            </a:extLst>
          </p:cNvPr>
          <p:cNvSpPr>
            <a:spLocks noChangeArrowheads="1"/>
          </p:cNvSpPr>
          <p:nvPr/>
        </p:nvSpPr>
        <p:spPr bwMode="auto">
          <a:xfrm>
            <a:off x="5111750" y="4654550"/>
            <a:ext cx="2730500" cy="1435100"/>
          </a:xfrm>
          <a:prstGeom prst="rect">
            <a:avLst/>
          </a:prstGeom>
          <a:solidFill>
            <a:schemeClr val="tx2"/>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86" name="Rechteck 23585">
            <a:extLst>
              <a:ext uri="{FF2B5EF4-FFF2-40B4-BE49-F238E27FC236}">
                <a16:creationId xmlns:a16="http://schemas.microsoft.com/office/drawing/2014/main" id="{8430EC23-246F-D97A-6CFF-FE053A9562C4}"/>
              </a:ext>
            </a:extLst>
          </p:cNvPr>
          <p:cNvSpPr>
            <a:spLocks noChangeArrowheads="1"/>
          </p:cNvSpPr>
          <p:nvPr/>
        </p:nvSpPr>
        <p:spPr bwMode="auto">
          <a:xfrm>
            <a:off x="5334000" y="4876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u="sng">
                <a:solidFill>
                  <a:schemeClr val="accent1"/>
                </a:solidFill>
                <a:latin typeface="Amaze" charset="0"/>
              </a:rPr>
              <a:t>mathematischer Ansatz</a:t>
            </a:r>
          </a:p>
        </p:txBody>
      </p:sp>
      <p:graphicFrame>
        <p:nvGraphicFramePr>
          <p:cNvPr id="23587" name="Object 35">
            <a:extLst>
              <a:ext uri="{FF2B5EF4-FFF2-40B4-BE49-F238E27FC236}">
                <a16:creationId xmlns:a16="http://schemas.microsoft.com/office/drawing/2014/main" id="{16CEDF77-C4ED-DB8E-C4C9-9BC8266473D3}"/>
              </a:ext>
            </a:extLst>
          </p:cNvPr>
          <p:cNvGraphicFramePr>
            <a:graphicFrameLocks/>
          </p:cNvGraphicFramePr>
          <p:nvPr/>
        </p:nvGraphicFramePr>
        <p:xfrm>
          <a:off x="5303838" y="5392738"/>
          <a:ext cx="2327275" cy="473075"/>
        </p:xfrm>
        <a:graphic>
          <a:graphicData uri="http://schemas.openxmlformats.org/presentationml/2006/ole">
            <mc:AlternateContent xmlns:mc="http://schemas.openxmlformats.org/markup-compatibility/2006">
              <mc:Choice xmlns:v="urn:schemas-microsoft-com:vml" Requires="v">
                <p:oleObj name="Formel" r:id="rId2" imgW="2336760" imgH="482400" progId="Equation.2">
                  <p:embed/>
                </p:oleObj>
              </mc:Choice>
              <mc:Fallback>
                <p:oleObj name="Formel" r:id="rId2" imgW="2336760" imgH="482400" progId="Equation.2">
                  <p:embed/>
                  <p:pic>
                    <p:nvPicPr>
                      <p:cNvPr id="0" name="Object 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5392738"/>
                        <a:ext cx="23272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7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742"/>
                                        </p:tgtEl>
                                        <p:attrNameLst>
                                          <p:attrName>style.visibility</p:attrName>
                                        </p:attrNameLst>
                                      </p:cBhvr>
                                      <p:to>
                                        <p:strVal val="visible"/>
                                      </p:to>
                                    </p:set>
                                    <p:animEffect transition="in" filter="wipe(left)">
                                      <p:cBhvr>
                                        <p:cTn id="11" dur="500"/>
                                        <p:tgtEl>
                                          <p:spTgt spid="27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472"/>
                                        </p:tgtEl>
                                        <p:attrNameLst>
                                          <p:attrName>style.visibility</p:attrName>
                                        </p:attrNameLst>
                                      </p:cBhvr>
                                      <p:to>
                                        <p:strVal val="visible"/>
                                      </p:to>
                                    </p:set>
                                    <p:animEffect transition="in" filter="dissolve">
                                      <p:cBhvr>
                                        <p:cTn id="16" dur="500"/>
                                        <p:tgtEl>
                                          <p:spTgt spid="44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1" presetClass="entr" presetSubtype="0" fill="hold" nodeType="clickEffect">
                                  <p:stCondLst>
                                    <p:cond delay="0"/>
                                  </p:stCondLst>
                                  <p:childTnLst>
                                    <p:set>
                                      <p:cBhvr>
                                        <p:cTn id="20" dur="75">
                                          <p:stCondLst>
                                            <p:cond delay="0"/>
                                          </p:stCondLst>
                                        </p:cTn>
                                        <p:tgtEl>
                                          <p:spTgt spid="2357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1" presetClass="entr" presetSubtype="0" fill="hold" nodeType="clickEffect">
                                  <p:stCondLst>
                                    <p:cond delay="0"/>
                                  </p:stCondLst>
                                  <p:childTnLst>
                                    <p:set>
                                      <p:cBhvr>
                                        <p:cTn id="24" dur="75">
                                          <p:stCondLst>
                                            <p:cond delay="0"/>
                                          </p:stCondLst>
                                        </p:cTn>
                                        <p:tgtEl>
                                          <p:spTgt spid="2358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1" presetClass="entr" presetSubtype="0" fill="hold" nodeType="clickEffect">
                                  <p:stCondLst>
                                    <p:cond delay="0"/>
                                  </p:stCondLst>
                                  <p:childTnLst>
                                    <p:set>
                                      <p:cBhvr>
                                        <p:cTn id="28" dur="75">
                                          <p:stCondLst>
                                            <p:cond delay="0"/>
                                          </p:stCondLst>
                                        </p:cTn>
                                        <p:tgtEl>
                                          <p:spTgt spid="2358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1" presetClass="entr" presetSubtype="0" fill="hold" nodeType="clickEffect">
                                  <p:stCondLst>
                                    <p:cond delay="0"/>
                                  </p:stCondLst>
                                  <p:childTnLst>
                                    <p:set>
                                      <p:cBhvr>
                                        <p:cTn id="32" dur="75">
                                          <p:stCondLst>
                                            <p:cond delay="0"/>
                                          </p:stCondLst>
                                        </p:cTn>
                                        <p:tgtEl>
                                          <p:spTgt spid="2358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3583"/>
                                        </p:tgtEl>
                                        <p:attrNameLst>
                                          <p:attrName>style.visibility</p:attrName>
                                        </p:attrNameLst>
                                      </p:cBhvr>
                                      <p:to>
                                        <p:strVal val="visible"/>
                                      </p:to>
                                    </p:set>
                                    <p:animEffect transition="in" filter="dissolve">
                                      <p:cBhvr>
                                        <p:cTn id="37" dur="500"/>
                                        <p:tgtEl>
                                          <p:spTgt spid="235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3584">
                                            <p:txEl>
                                              <p:pRg st="0" end="0"/>
                                            </p:txEl>
                                          </p:spTgt>
                                        </p:tgtEl>
                                        <p:attrNameLst>
                                          <p:attrName>style.visibility</p:attrName>
                                        </p:attrNameLst>
                                      </p:cBhvr>
                                      <p:to>
                                        <p:strVal val="visible"/>
                                      </p:to>
                                    </p:set>
                                    <p:animEffect transition="in" filter="wipe(left)">
                                      <p:cBhvr>
                                        <p:cTn id="42" dur="500"/>
                                        <p:tgtEl>
                                          <p:spTgt spid="23584">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3584">
                                            <p:txEl>
                                              <p:pRg st="1" end="1"/>
                                            </p:txEl>
                                          </p:spTgt>
                                        </p:tgtEl>
                                        <p:attrNameLst>
                                          <p:attrName>style.visibility</p:attrName>
                                        </p:attrNameLst>
                                      </p:cBhvr>
                                      <p:to>
                                        <p:strVal val="visible"/>
                                      </p:to>
                                    </p:set>
                                    <p:animEffect transition="in" filter="wipe(left)">
                                      <p:cBhvr>
                                        <p:cTn id="47" dur="500"/>
                                        <p:tgtEl>
                                          <p:spTgt spid="23584">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3584">
                                            <p:txEl>
                                              <p:pRg st="2" end="2"/>
                                            </p:txEl>
                                          </p:spTgt>
                                        </p:tgtEl>
                                        <p:attrNameLst>
                                          <p:attrName>style.visibility</p:attrName>
                                        </p:attrNameLst>
                                      </p:cBhvr>
                                      <p:to>
                                        <p:strVal val="visible"/>
                                      </p:to>
                                    </p:set>
                                    <p:animEffect transition="in" filter="wipe(left)">
                                      <p:cBhvr>
                                        <p:cTn id="52" dur="500"/>
                                        <p:tgtEl>
                                          <p:spTgt spid="23584">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3584">
                                            <p:txEl>
                                              <p:pRg st="3" end="3"/>
                                            </p:txEl>
                                          </p:spTgt>
                                        </p:tgtEl>
                                        <p:attrNameLst>
                                          <p:attrName>style.visibility</p:attrName>
                                        </p:attrNameLst>
                                      </p:cBhvr>
                                      <p:to>
                                        <p:strVal val="visible"/>
                                      </p:to>
                                    </p:set>
                                    <p:animEffect transition="in" filter="wipe(left)">
                                      <p:cBhvr>
                                        <p:cTn id="57" dur="500"/>
                                        <p:tgtEl>
                                          <p:spTgt spid="23584">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3584">
                                            <p:txEl>
                                              <p:pRg st="4" end="4"/>
                                            </p:txEl>
                                          </p:spTgt>
                                        </p:tgtEl>
                                        <p:attrNameLst>
                                          <p:attrName>style.visibility</p:attrName>
                                        </p:attrNameLst>
                                      </p:cBhvr>
                                      <p:to>
                                        <p:strVal val="visible"/>
                                      </p:to>
                                    </p:set>
                                    <p:animEffect transition="in" filter="wipe(left)">
                                      <p:cBhvr>
                                        <p:cTn id="62" dur="500"/>
                                        <p:tgtEl>
                                          <p:spTgt spid="23584">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3584">
                                            <p:txEl>
                                              <p:pRg st="5" end="5"/>
                                            </p:txEl>
                                          </p:spTgt>
                                        </p:tgtEl>
                                        <p:attrNameLst>
                                          <p:attrName>style.visibility</p:attrName>
                                        </p:attrNameLst>
                                      </p:cBhvr>
                                      <p:to>
                                        <p:strVal val="visible"/>
                                      </p:to>
                                    </p:set>
                                    <p:animEffect transition="in" filter="wipe(left)">
                                      <p:cBhvr>
                                        <p:cTn id="67" dur="500"/>
                                        <p:tgtEl>
                                          <p:spTgt spid="23584">
                                            <p:txEl>
                                              <p:pRg st="5" end="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3584">
                                            <p:txEl>
                                              <p:pRg st="6" end="6"/>
                                            </p:txEl>
                                          </p:spTgt>
                                        </p:tgtEl>
                                        <p:attrNameLst>
                                          <p:attrName>style.visibility</p:attrName>
                                        </p:attrNameLst>
                                      </p:cBhvr>
                                      <p:to>
                                        <p:strVal val="visible"/>
                                      </p:to>
                                    </p:set>
                                    <p:animEffect transition="in" filter="wipe(left)">
                                      <p:cBhvr>
                                        <p:cTn id="72" dur="500"/>
                                        <p:tgtEl>
                                          <p:spTgt spid="23584">
                                            <p:txEl>
                                              <p:pRg st="6" end="6"/>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23585"/>
                                        </p:tgtEl>
                                        <p:attrNameLst>
                                          <p:attrName>style.visibility</p:attrName>
                                        </p:attrNameLst>
                                      </p:cBhvr>
                                      <p:to>
                                        <p:strVal val="visible"/>
                                      </p:to>
                                    </p:set>
                                    <p:animEffect transition="in" filter="dissolve">
                                      <p:cBhvr>
                                        <p:cTn id="77" dur="500"/>
                                        <p:tgtEl>
                                          <p:spTgt spid="2358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3586"/>
                                        </p:tgtEl>
                                        <p:attrNameLst>
                                          <p:attrName>style.visibility</p:attrName>
                                        </p:attrNameLst>
                                      </p:cBhvr>
                                      <p:to>
                                        <p:strVal val="visible"/>
                                      </p:to>
                                    </p:set>
                                    <p:animEffect transition="in" filter="wipe(left)">
                                      <p:cBhvr>
                                        <p:cTn id="82" dur="500"/>
                                        <p:tgtEl>
                                          <p:spTgt spid="2358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3587"/>
                                        </p:tgtEl>
                                        <p:attrNameLst>
                                          <p:attrName>style.visibility</p:attrName>
                                        </p:attrNameLst>
                                      </p:cBhvr>
                                      <p:to>
                                        <p:strVal val="visible"/>
                                      </p:to>
                                    </p:set>
                                    <p:animEffect transition="in" filter="wipe(left)">
                                      <p:cBhvr>
                                        <p:cTn id="87" dur="500"/>
                                        <p:tgtEl>
                                          <p:spTgt spid="2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9" grpId="0" animBg="1"/>
      <p:bldP spid="23580" grpId="0" animBg="1"/>
      <p:bldP spid="23581" grpId="0" animBg="1"/>
      <p:bldP spid="23582" grpId="0" animBg="1"/>
      <p:bldP spid="23583" grpId="0" animBg="1"/>
      <p:bldP spid="23584" grpId="0" build="p" autoUpdateAnimBg="0"/>
      <p:bldP spid="23585" grpId="0" animBg="1"/>
      <p:bldP spid="2358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rm 24576">
            <a:extLst>
              <a:ext uri="{FF2B5EF4-FFF2-40B4-BE49-F238E27FC236}">
                <a16:creationId xmlns:a16="http://schemas.microsoft.com/office/drawing/2014/main" id="{50E0AFF8-3D40-0191-8DAF-BA94F21AD50B}"/>
              </a:ext>
            </a:extLst>
          </p:cNvPr>
          <p:cNvSpPr>
            <a:spLocks noGrp="1" noChangeArrowheads="1"/>
          </p:cNvSpPr>
          <p:nvPr>
            <p:ph type="title"/>
          </p:nvPr>
        </p:nvSpPr>
        <p:spPr>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Darstellung von Kornverteilungen</a:t>
            </a:r>
          </a:p>
        </p:txBody>
      </p:sp>
      <p:grpSp>
        <p:nvGrpSpPr>
          <p:cNvPr id="18434" name="Group 8">
            <a:extLst>
              <a:ext uri="{FF2B5EF4-FFF2-40B4-BE49-F238E27FC236}">
                <a16:creationId xmlns:a16="http://schemas.microsoft.com/office/drawing/2014/main" id="{B4453FE9-D3E7-337A-DE74-19BC11F2699F}"/>
              </a:ext>
            </a:extLst>
          </p:cNvPr>
          <p:cNvGrpSpPr>
            <a:grpSpLocks/>
          </p:cNvGrpSpPr>
          <p:nvPr/>
        </p:nvGrpSpPr>
        <p:grpSpPr bwMode="auto">
          <a:xfrm>
            <a:off x="609600" y="2133600"/>
            <a:ext cx="4419600" cy="1219200"/>
            <a:chOff x="384" y="1344"/>
            <a:chExt cx="2784" cy="768"/>
          </a:xfrm>
        </p:grpSpPr>
        <p:sp>
          <p:nvSpPr>
            <p:cNvPr id="23577" name="Gerade Verbindung 24577">
              <a:extLst>
                <a:ext uri="{FF2B5EF4-FFF2-40B4-BE49-F238E27FC236}">
                  <a16:creationId xmlns:a16="http://schemas.microsoft.com/office/drawing/2014/main" id="{5E82ABE4-44C6-6B83-1238-A041282212DA}"/>
                </a:ext>
              </a:extLst>
            </p:cNvPr>
            <p:cNvSpPr>
              <a:spLocks noChangeShapeType="1"/>
            </p:cNvSpPr>
            <p:nvPr/>
          </p:nvSpPr>
          <p:spPr bwMode="auto">
            <a:xfrm>
              <a:off x="384" y="1344"/>
              <a:ext cx="0" cy="76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578" name="Gerade Verbindung 24578">
              <a:extLst>
                <a:ext uri="{FF2B5EF4-FFF2-40B4-BE49-F238E27FC236}">
                  <a16:creationId xmlns:a16="http://schemas.microsoft.com/office/drawing/2014/main" id="{3F45C965-8A3A-333C-0DF9-DEF06E60D1AB}"/>
                </a:ext>
              </a:extLst>
            </p:cNvPr>
            <p:cNvSpPr>
              <a:spLocks noChangeShapeType="1"/>
            </p:cNvSpPr>
            <p:nvPr/>
          </p:nvSpPr>
          <p:spPr bwMode="auto">
            <a:xfrm>
              <a:off x="384" y="2112"/>
              <a:ext cx="27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579" name="Gerade Verbindung 24579">
              <a:extLst>
                <a:ext uri="{FF2B5EF4-FFF2-40B4-BE49-F238E27FC236}">
                  <a16:creationId xmlns:a16="http://schemas.microsoft.com/office/drawing/2014/main" id="{50883D93-3DB5-3876-D4DC-F2E53268E03E}"/>
                </a:ext>
              </a:extLst>
            </p:cNvPr>
            <p:cNvSpPr>
              <a:spLocks noChangeShapeType="1"/>
            </p:cNvSpPr>
            <p:nvPr/>
          </p:nvSpPr>
          <p:spPr bwMode="auto">
            <a:xfrm flipV="1">
              <a:off x="1104" y="1344"/>
              <a:ext cx="0" cy="76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580" name="Gerade Verbindung 24580">
              <a:extLst>
                <a:ext uri="{FF2B5EF4-FFF2-40B4-BE49-F238E27FC236}">
                  <a16:creationId xmlns:a16="http://schemas.microsoft.com/office/drawing/2014/main" id="{CC019BA5-84CA-1DA9-585A-E323AA43C8A4}"/>
                </a:ext>
              </a:extLst>
            </p:cNvPr>
            <p:cNvSpPr>
              <a:spLocks noChangeShapeType="1"/>
            </p:cNvSpPr>
            <p:nvPr/>
          </p:nvSpPr>
          <p:spPr bwMode="auto">
            <a:xfrm flipV="1">
              <a:off x="1824" y="1344"/>
              <a:ext cx="0" cy="76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581" name="Gerade Verbindung 24581">
              <a:extLst>
                <a:ext uri="{FF2B5EF4-FFF2-40B4-BE49-F238E27FC236}">
                  <a16:creationId xmlns:a16="http://schemas.microsoft.com/office/drawing/2014/main" id="{3BCA65DB-3849-E69C-BD15-0F92BAFCF83A}"/>
                </a:ext>
              </a:extLst>
            </p:cNvPr>
            <p:cNvSpPr>
              <a:spLocks noChangeShapeType="1"/>
            </p:cNvSpPr>
            <p:nvPr/>
          </p:nvSpPr>
          <p:spPr bwMode="auto">
            <a:xfrm flipV="1">
              <a:off x="2496" y="1344"/>
              <a:ext cx="0" cy="76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582" name="Gerade Verbindung 24582">
              <a:extLst>
                <a:ext uri="{FF2B5EF4-FFF2-40B4-BE49-F238E27FC236}">
                  <a16:creationId xmlns:a16="http://schemas.microsoft.com/office/drawing/2014/main" id="{E861AF6D-94C7-193E-E2F7-0190467B29EF}"/>
                </a:ext>
              </a:extLst>
            </p:cNvPr>
            <p:cNvSpPr>
              <a:spLocks noChangeShapeType="1"/>
            </p:cNvSpPr>
            <p:nvPr/>
          </p:nvSpPr>
          <p:spPr bwMode="auto">
            <a:xfrm flipV="1">
              <a:off x="3168" y="1344"/>
              <a:ext cx="0" cy="76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grpSp>
        <p:nvGrpSpPr>
          <p:cNvPr id="20718" name="Group 12">
            <a:extLst>
              <a:ext uri="{FF2B5EF4-FFF2-40B4-BE49-F238E27FC236}">
                <a16:creationId xmlns:a16="http://schemas.microsoft.com/office/drawing/2014/main" id="{78AC1846-AE02-2173-12D5-0A4A0A07D677}"/>
              </a:ext>
            </a:extLst>
          </p:cNvPr>
          <p:cNvGrpSpPr>
            <a:grpSpLocks/>
          </p:cNvGrpSpPr>
          <p:nvPr/>
        </p:nvGrpSpPr>
        <p:grpSpPr bwMode="auto">
          <a:xfrm>
            <a:off x="768350" y="3181350"/>
            <a:ext cx="825500" cy="12700"/>
            <a:chOff x="484" y="2004"/>
            <a:chExt cx="520" cy="8"/>
          </a:xfrm>
        </p:grpSpPr>
        <p:sp>
          <p:nvSpPr>
            <p:cNvPr id="23574" name="Ellipse 24584">
              <a:extLst>
                <a:ext uri="{FF2B5EF4-FFF2-40B4-BE49-F238E27FC236}">
                  <a16:creationId xmlns:a16="http://schemas.microsoft.com/office/drawing/2014/main" id="{E62EC860-9FC5-593A-EF4B-BE4ACB3B5DB9}"/>
                </a:ext>
              </a:extLst>
            </p:cNvPr>
            <p:cNvSpPr>
              <a:spLocks noChangeArrowheads="1"/>
            </p:cNvSpPr>
            <p:nvPr/>
          </p:nvSpPr>
          <p:spPr bwMode="auto">
            <a:xfrm>
              <a:off x="484" y="2004"/>
              <a:ext cx="40" cy="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75" name="Ellipse 24585">
              <a:extLst>
                <a:ext uri="{FF2B5EF4-FFF2-40B4-BE49-F238E27FC236}">
                  <a16:creationId xmlns:a16="http://schemas.microsoft.com/office/drawing/2014/main" id="{56733C4F-BAB3-BCF4-8F08-501D9E193E03}"/>
                </a:ext>
              </a:extLst>
            </p:cNvPr>
            <p:cNvSpPr>
              <a:spLocks noChangeArrowheads="1"/>
            </p:cNvSpPr>
            <p:nvPr/>
          </p:nvSpPr>
          <p:spPr bwMode="auto">
            <a:xfrm>
              <a:off x="724" y="2004"/>
              <a:ext cx="40" cy="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76" name="Ellipse 24586">
              <a:extLst>
                <a:ext uri="{FF2B5EF4-FFF2-40B4-BE49-F238E27FC236}">
                  <a16:creationId xmlns:a16="http://schemas.microsoft.com/office/drawing/2014/main" id="{15D362A9-9DCD-A461-3CC0-27812B580677}"/>
                </a:ext>
              </a:extLst>
            </p:cNvPr>
            <p:cNvSpPr>
              <a:spLocks noChangeArrowheads="1"/>
            </p:cNvSpPr>
            <p:nvPr/>
          </p:nvSpPr>
          <p:spPr bwMode="auto">
            <a:xfrm>
              <a:off x="948" y="2004"/>
              <a:ext cx="56" cy="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4867" name="Group 21">
            <a:extLst>
              <a:ext uri="{FF2B5EF4-FFF2-40B4-BE49-F238E27FC236}">
                <a16:creationId xmlns:a16="http://schemas.microsoft.com/office/drawing/2014/main" id="{12DC77D0-C38C-EB77-3CDC-048EB79875B3}"/>
              </a:ext>
            </a:extLst>
          </p:cNvPr>
          <p:cNvGrpSpPr>
            <a:grpSpLocks/>
          </p:cNvGrpSpPr>
          <p:nvPr/>
        </p:nvGrpSpPr>
        <p:grpSpPr bwMode="auto">
          <a:xfrm>
            <a:off x="1835150" y="2368550"/>
            <a:ext cx="825500" cy="825500"/>
            <a:chOff x="1156" y="1492"/>
            <a:chExt cx="520" cy="520"/>
          </a:xfrm>
        </p:grpSpPr>
        <p:sp>
          <p:nvSpPr>
            <p:cNvPr id="23566" name="Ellipse 24588">
              <a:extLst>
                <a:ext uri="{FF2B5EF4-FFF2-40B4-BE49-F238E27FC236}">
                  <a16:creationId xmlns:a16="http://schemas.microsoft.com/office/drawing/2014/main" id="{629B1E33-FB81-EBC0-931C-C2BE90CA8732}"/>
                </a:ext>
              </a:extLst>
            </p:cNvPr>
            <p:cNvSpPr>
              <a:spLocks noChangeArrowheads="1"/>
            </p:cNvSpPr>
            <p:nvPr/>
          </p:nvSpPr>
          <p:spPr bwMode="auto">
            <a:xfrm>
              <a:off x="1156" y="1972"/>
              <a:ext cx="40" cy="4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7" name="Ellipse 24589">
              <a:extLst>
                <a:ext uri="{FF2B5EF4-FFF2-40B4-BE49-F238E27FC236}">
                  <a16:creationId xmlns:a16="http://schemas.microsoft.com/office/drawing/2014/main" id="{15490276-AE6B-CDF4-843F-81E032CA702F}"/>
                </a:ext>
              </a:extLst>
            </p:cNvPr>
            <p:cNvSpPr>
              <a:spLocks noChangeArrowheads="1"/>
            </p:cNvSpPr>
            <p:nvPr/>
          </p:nvSpPr>
          <p:spPr bwMode="auto">
            <a:xfrm>
              <a:off x="1444" y="1732"/>
              <a:ext cx="40" cy="4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8" name="Ellipse 24590">
              <a:extLst>
                <a:ext uri="{FF2B5EF4-FFF2-40B4-BE49-F238E27FC236}">
                  <a16:creationId xmlns:a16="http://schemas.microsoft.com/office/drawing/2014/main" id="{905AEAA6-95DC-5A84-CF9C-8BF0E9381A16}"/>
                </a:ext>
              </a:extLst>
            </p:cNvPr>
            <p:cNvSpPr>
              <a:spLocks noChangeArrowheads="1"/>
            </p:cNvSpPr>
            <p:nvPr/>
          </p:nvSpPr>
          <p:spPr bwMode="auto">
            <a:xfrm>
              <a:off x="1444" y="1972"/>
              <a:ext cx="40" cy="4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9" name="Ellipse 24591">
              <a:extLst>
                <a:ext uri="{FF2B5EF4-FFF2-40B4-BE49-F238E27FC236}">
                  <a16:creationId xmlns:a16="http://schemas.microsoft.com/office/drawing/2014/main" id="{086EA515-2C26-51E8-0574-51992F183297}"/>
                </a:ext>
              </a:extLst>
            </p:cNvPr>
            <p:cNvSpPr>
              <a:spLocks noChangeArrowheads="1"/>
            </p:cNvSpPr>
            <p:nvPr/>
          </p:nvSpPr>
          <p:spPr bwMode="auto">
            <a:xfrm>
              <a:off x="1156" y="1492"/>
              <a:ext cx="40" cy="4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70" name="Ellipse 24592">
              <a:extLst>
                <a:ext uri="{FF2B5EF4-FFF2-40B4-BE49-F238E27FC236}">
                  <a16:creationId xmlns:a16="http://schemas.microsoft.com/office/drawing/2014/main" id="{C103D7B9-5EA9-AB41-3B6A-2858B1CEE159}"/>
                </a:ext>
              </a:extLst>
            </p:cNvPr>
            <p:cNvSpPr>
              <a:spLocks noChangeArrowheads="1"/>
            </p:cNvSpPr>
            <p:nvPr/>
          </p:nvSpPr>
          <p:spPr bwMode="auto">
            <a:xfrm>
              <a:off x="1156" y="1732"/>
              <a:ext cx="40" cy="4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71" name="Ellipse 24593">
              <a:extLst>
                <a:ext uri="{FF2B5EF4-FFF2-40B4-BE49-F238E27FC236}">
                  <a16:creationId xmlns:a16="http://schemas.microsoft.com/office/drawing/2014/main" id="{E985A8C6-4ED6-F5D3-6AAA-E3C1B7AE5E34}"/>
                </a:ext>
              </a:extLst>
            </p:cNvPr>
            <p:cNvSpPr>
              <a:spLocks noChangeArrowheads="1"/>
            </p:cNvSpPr>
            <p:nvPr/>
          </p:nvSpPr>
          <p:spPr bwMode="auto">
            <a:xfrm>
              <a:off x="1444" y="1492"/>
              <a:ext cx="40" cy="4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72" name="Ellipse 24594">
              <a:extLst>
                <a:ext uri="{FF2B5EF4-FFF2-40B4-BE49-F238E27FC236}">
                  <a16:creationId xmlns:a16="http://schemas.microsoft.com/office/drawing/2014/main" id="{D89640ED-F476-832B-150D-581106BFF1FF}"/>
                </a:ext>
              </a:extLst>
            </p:cNvPr>
            <p:cNvSpPr>
              <a:spLocks noChangeArrowheads="1"/>
            </p:cNvSpPr>
            <p:nvPr/>
          </p:nvSpPr>
          <p:spPr bwMode="auto">
            <a:xfrm>
              <a:off x="1636" y="1492"/>
              <a:ext cx="40" cy="4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73" name="Ellipse 24595">
              <a:extLst>
                <a:ext uri="{FF2B5EF4-FFF2-40B4-BE49-F238E27FC236}">
                  <a16:creationId xmlns:a16="http://schemas.microsoft.com/office/drawing/2014/main" id="{3B1A4B7D-9B54-524F-F0C4-668369980163}"/>
                </a:ext>
              </a:extLst>
            </p:cNvPr>
            <p:cNvSpPr>
              <a:spLocks noChangeArrowheads="1"/>
            </p:cNvSpPr>
            <p:nvPr/>
          </p:nvSpPr>
          <p:spPr bwMode="auto">
            <a:xfrm>
              <a:off x="1636" y="1732"/>
              <a:ext cx="40" cy="4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0938" name="Group 26">
            <a:extLst>
              <a:ext uri="{FF2B5EF4-FFF2-40B4-BE49-F238E27FC236}">
                <a16:creationId xmlns:a16="http://schemas.microsoft.com/office/drawing/2014/main" id="{9B0492AC-F88E-9A91-7694-C2E1973DA1D9}"/>
              </a:ext>
            </a:extLst>
          </p:cNvPr>
          <p:cNvGrpSpPr>
            <a:grpSpLocks/>
          </p:cNvGrpSpPr>
          <p:nvPr/>
        </p:nvGrpSpPr>
        <p:grpSpPr bwMode="auto">
          <a:xfrm>
            <a:off x="3054350" y="2368550"/>
            <a:ext cx="749300" cy="749300"/>
            <a:chOff x="1924" y="1492"/>
            <a:chExt cx="472" cy="472"/>
          </a:xfrm>
        </p:grpSpPr>
        <p:sp>
          <p:nvSpPr>
            <p:cNvPr id="23562" name="Ellipse 24597">
              <a:extLst>
                <a:ext uri="{FF2B5EF4-FFF2-40B4-BE49-F238E27FC236}">
                  <a16:creationId xmlns:a16="http://schemas.microsoft.com/office/drawing/2014/main" id="{86EE72AF-E81C-4CFA-9D20-3F6C8289778E}"/>
                </a:ext>
              </a:extLst>
            </p:cNvPr>
            <p:cNvSpPr>
              <a:spLocks noChangeArrowheads="1"/>
            </p:cNvSpPr>
            <p:nvPr/>
          </p:nvSpPr>
          <p:spPr bwMode="auto">
            <a:xfrm>
              <a:off x="1924" y="1492"/>
              <a:ext cx="136" cy="136"/>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3" name="Ellipse 24598">
              <a:extLst>
                <a:ext uri="{FF2B5EF4-FFF2-40B4-BE49-F238E27FC236}">
                  <a16:creationId xmlns:a16="http://schemas.microsoft.com/office/drawing/2014/main" id="{B81F652B-40BD-4F58-07B1-0C809A455B08}"/>
                </a:ext>
              </a:extLst>
            </p:cNvPr>
            <p:cNvSpPr>
              <a:spLocks noChangeArrowheads="1"/>
            </p:cNvSpPr>
            <p:nvPr/>
          </p:nvSpPr>
          <p:spPr bwMode="auto">
            <a:xfrm>
              <a:off x="2260" y="1492"/>
              <a:ext cx="136" cy="136"/>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4" name="Ellipse 24599">
              <a:extLst>
                <a:ext uri="{FF2B5EF4-FFF2-40B4-BE49-F238E27FC236}">
                  <a16:creationId xmlns:a16="http://schemas.microsoft.com/office/drawing/2014/main" id="{73F5CC79-81EF-19B7-1985-A18B83B84E9F}"/>
                </a:ext>
              </a:extLst>
            </p:cNvPr>
            <p:cNvSpPr>
              <a:spLocks noChangeArrowheads="1"/>
            </p:cNvSpPr>
            <p:nvPr/>
          </p:nvSpPr>
          <p:spPr bwMode="auto">
            <a:xfrm>
              <a:off x="1924" y="1828"/>
              <a:ext cx="136" cy="136"/>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5" name="Ellipse 24600">
              <a:extLst>
                <a:ext uri="{FF2B5EF4-FFF2-40B4-BE49-F238E27FC236}">
                  <a16:creationId xmlns:a16="http://schemas.microsoft.com/office/drawing/2014/main" id="{692A3EE9-FF4F-A25E-9115-B2AF57EEABF9}"/>
                </a:ext>
              </a:extLst>
            </p:cNvPr>
            <p:cNvSpPr>
              <a:spLocks noChangeArrowheads="1"/>
            </p:cNvSpPr>
            <p:nvPr/>
          </p:nvSpPr>
          <p:spPr bwMode="auto">
            <a:xfrm>
              <a:off x="2260" y="1828"/>
              <a:ext cx="136" cy="136"/>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4603" name="Ellipse 24602">
            <a:extLst>
              <a:ext uri="{FF2B5EF4-FFF2-40B4-BE49-F238E27FC236}">
                <a16:creationId xmlns:a16="http://schemas.microsoft.com/office/drawing/2014/main" id="{405ED49C-6800-BE36-14E9-11C4AF1B7E0B}"/>
              </a:ext>
            </a:extLst>
          </p:cNvPr>
          <p:cNvSpPr>
            <a:spLocks noChangeArrowheads="1"/>
          </p:cNvSpPr>
          <p:nvPr/>
        </p:nvSpPr>
        <p:spPr bwMode="auto">
          <a:xfrm>
            <a:off x="4121150" y="2368550"/>
            <a:ext cx="749300" cy="67310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604" name="Rechteck 24603">
            <a:extLst>
              <a:ext uri="{FF2B5EF4-FFF2-40B4-BE49-F238E27FC236}">
                <a16:creationId xmlns:a16="http://schemas.microsoft.com/office/drawing/2014/main" id="{F97B6B0E-E021-F6F4-3AED-55FA1CA8F1FC}"/>
              </a:ext>
            </a:extLst>
          </p:cNvPr>
          <p:cNvSpPr>
            <a:spLocks noChangeArrowheads="1"/>
          </p:cNvSpPr>
          <p:nvPr/>
        </p:nvSpPr>
        <p:spPr bwMode="auto">
          <a:xfrm>
            <a:off x="457200" y="17526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       3          8           4            1	</a:t>
            </a:r>
          </a:p>
        </p:txBody>
      </p:sp>
      <p:sp>
        <p:nvSpPr>
          <p:cNvPr id="24605" name="Rechteck 24604">
            <a:extLst>
              <a:ext uri="{FF2B5EF4-FFF2-40B4-BE49-F238E27FC236}">
                <a16:creationId xmlns:a16="http://schemas.microsoft.com/office/drawing/2014/main" id="{0581592D-F32B-2249-FAF6-FE9F57DA7C62}"/>
              </a:ext>
            </a:extLst>
          </p:cNvPr>
          <p:cNvSpPr>
            <a:spLocks noChangeArrowheads="1"/>
          </p:cNvSpPr>
          <p:nvPr/>
        </p:nvSpPr>
        <p:spPr bwMode="auto">
          <a:xfrm>
            <a:off x="838200" y="3581400"/>
            <a:ext cx="449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t>   10                20                  60                  100</a:t>
            </a:r>
          </a:p>
        </p:txBody>
      </p:sp>
      <p:sp>
        <p:nvSpPr>
          <p:cNvPr id="24606" name="Rechteck 24605">
            <a:extLst>
              <a:ext uri="{FF2B5EF4-FFF2-40B4-BE49-F238E27FC236}">
                <a16:creationId xmlns:a16="http://schemas.microsoft.com/office/drawing/2014/main" id="{98A27B2C-5BFD-E7F0-70B4-8619E1D3F35E}"/>
              </a:ext>
            </a:extLst>
          </p:cNvPr>
          <p:cNvSpPr>
            <a:spLocks noChangeArrowheads="1"/>
          </p:cNvSpPr>
          <p:nvPr/>
        </p:nvSpPr>
        <p:spPr bwMode="auto">
          <a:xfrm>
            <a:off x="609600" y="46482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Beispiele siehe im Skript:  Korngrößenanalyse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_TURN3.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0718"/>
                                        </p:tgtEl>
                                        <p:attrNameLst>
                                          <p:attrName>style.visibility</p:attrName>
                                        </p:attrNameLst>
                                      </p:cBhvr>
                                      <p:to>
                                        <p:strVal val="visible"/>
                                      </p:to>
                                    </p:set>
                                    <p:animEffect transition="in" filter="blinds(horizontal)">
                                      <p:cBhvr>
                                        <p:cTn id="13" dur="500"/>
                                        <p:tgtEl>
                                          <p:spTgt spid="20718"/>
                                        </p:tgtEl>
                                      </p:cBhvr>
                                    </p:animEffect>
                                  </p:childTnLst>
                                  <p:subTnLst>
                                    <p:audio>
                                      <p:cMediaNode>
                                        <p:cTn display="0" masterRel="sameClick">
                                          <p:stCondLst>
                                            <p:cond evt="begin" delay="0">
                                              <p:tn val="11"/>
                                            </p:cond>
                                          </p:stCondLst>
                                          <p:endCondLst>
                                            <p:cond evt="onStopAudio" delay="0">
                                              <p:tgtEl>
                                                <p:sldTgt/>
                                              </p:tgtEl>
                                            </p:cond>
                                          </p:endCondLst>
                                        </p:cTn>
                                        <p:tgtEl>
                                          <p:sndTgt r:embed="rId3" name="J_TURN1.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4867"/>
                                        </p:tgtEl>
                                        <p:attrNameLst>
                                          <p:attrName>style.visibility</p:attrName>
                                        </p:attrNameLst>
                                      </p:cBhvr>
                                      <p:to>
                                        <p:strVal val="visible"/>
                                      </p:to>
                                    </p:set>
                                    <p:animEffect transition="in" filter="wipe(down)">
                                      <p:cBhvr>
                                        <p:cTn id="18" dur="500"/>
                                        <p:tgtEl>
                                          <p:spTgt spid="14867"/>
                                        </p:tgtEl>
                                      </p:cBhvr>
                                    </p:animEffect>
                                  </p:childTnLst>
                                  <p:subTnLst>
                                    <p:audio>
                                      <p:cMediaNode>
                                        <p:cTn display="0" masterRel="sameClick">
                                          <p:stCondLst>
                                            <p:cond evt="begin" delay="0">
                                              <p:tn val="16"/>
                                            </p:cond>
                                          </p:stCondLst>
                                          <p:endCondLst>
                                            <p:cond evt="onStopAudio" delay="0">
                                              <p:tgtEl>
                                                <p:sldTgt/>
                                              </p:tgtEl>
                                            </p:cond>
                                          </p:endCondLst>
                                        </p:cTn>
                                        <p:tgtEl>
                                          <p:sndTgt r:embed="rId3" name="J_TURN1.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0938"/>
                                        </p:tgtEl>
                                        <p:attrNameLst>
                                          <p:attrName>style.visibility</p:attrName>
                                        </p:attrNameLst>
                                      </p:cBhvr>
                                      <p:to>
                                        <p:strVal val="visible"/>
                                      </p:to>
                                    </p:set>
                                    <p:animEffect transition="in" filter="wipe(down)">
                                      <p:cBhvr>
                                        <p:cTn id="23" dur="500"/>
                                        <p:tgtEl>
                                          <p:spTgt spid="10938"/>
                                        </p:tgtEl>
                                      </p:cBhvr>
                                    </p:animEffect>
                                  </p:childTnLst>
                                  <p:subTnLst>
                                    <p:audio>
                                      <p:cMediaNode>
                                        <p:cTn display="0" masterRel="sameClick">
                                          <p:stCondLst>
                                            <p:cond evt="begin" delay="0">
                                              <p:tn val="21"/>
                                            </p:cond>
                                          </p:stCondLst>
                                          <p:endCondLst>
                                            <p:cond evt="onStopAudio" delay="0">
                                              <p:tgtEl>
                                                <p:sldTgt/>
                                              </p:tgtEl>
                                            </p:cond>
                                          </p:endCondLst>
                                        </p:cTn>
                                        <p:tgtEl>
                                          <p:sndTgt r:embed="rId3" name="J_TURN1.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4603"/>
                                        </p:tgtEl>
                                        <p:attrNameLst>
                                          <p:attrName>style.visibility</p:attrName>
                                        </p:attrNameLst>
                                      </p:cBhvr>
                                      <p:to>
                                        <p:strVal val="visible"/>
                                      </p:to>
                                    </p:set>
                                    <p:animEffect transition="in" filter="dissolve">
                                      <p:cBhvr>
                                        <p:cTn id="28" dur="500"/>
                                        <p:tgtEl>
                                          <p:spTgt spid="24603"/>
                                        </p:tgtEl>
                                      </p:cBhvr>
                                    </p:animEffect>
                                  </p:childTnLst>
                                  <p:subTnLst>
                                    <p:audio>
                                      <p:cMediaNode>
                                        <p:cTn display="0" masterRel="sameClick">
                                          <p:stCondLst>
                                            <p:cond evt="begin" delay="0">
                                              <p:tn val="26"/>
                                            </p:cond>
                                          </p:stCondLst>
                                          <p:endCondLst>
                                            <p:cond evt="onStopAudio" delay="0">
                                              <p:tgtEl>
                                                <p:sldTgt/>
                                              </p:tgtEl>
                                            </p:cond>
                                          </p:endCondLst>
                                        </p:cTn>
                                        <p:tgtEl>
                                          <p:sndTgt r:embed="rId3" name="J_TURN1.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iterate type="lt">
                                    <p:tmPct val="100000"/>
                                  </p:iterate>
                                  <p:childTnLst>
                                    <p:set>
                                      <p:cBhvr>
                                        <p:cTn id="32" dur="1" fill="hold">
                                          <p:stCondLst>
                                            <p:cond delay="0"/>
                                          </p:stCondLst>
                                        </p:cTn>
                                        <p:tgtEl>
                                          <p:spTgt spid="24604">
                                            <p:txEl>
                                              <p:pRg st="0" end="0"/>
                                            </p:txEl>
                                          </p:spTgt>
                                        </p:tgtEl>
                                        <p:attrNameLst>
                                          <p:attrName>style.visibility</p:attrName>
                                        </p:attrNameLst>
                                      </p:cBhvr>
                                      <p:to>
                                        <p:strVal val="visible"/>
                                      </p:to>
                                    </p:set>
                                    <p:animEffect transition="in" filter="blinds(horizontal)">
                                      <p:cBhvr>
                                        <p:cTn id="33" dur="75"/>
                                        <p:tgtEl>
                                          <p:spTgt spid="24604">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Schreibmaschine"/>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iterate type="lt">
                                    <p:tmPct val="100000"/>
                                  </p:iterate>
                                  <p:childTnLst>
                                    <p:set>
                                      <p:cBhvr>
                                        <p:cTn id="37" dur="1" fill="hold">
                                          <p:stCondLst>
                                            <p:cond delay="0"/>
                                          </p:stCondLst>
                                        </p:cTn>
                                        <p:tgtEl>
                                          <p:spTgt spid="24605">
                                            <p:txEl>
                                              <p:pRg st="0" end="0"/>
                                            </p:txEl>
                                          </p:spTgt>
                                        </p:tgtEl>
                                        <p:attrNameLst>
                                          <p:attrName>style.visibility</p:attrName>
                                        </p:attrNameLst>
                                      </p:cBhvr>
                                      <p:to>
                                        <p:strVal val="visible"/>
                                      </p:to>
                                    </p:set>
                                    <p:animEffect transition="in" filter="blinds(horizontal)">
                                      <p:cBhvr>
                                        <p:cTn id="38" dur="75"/>
                                        <p:tgtEl>
                                          <p:spTgt spid="24605">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4"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3" grpId="0" animBg="1"/>
      <p:bldP spid="24604" grpId="0" build="p" autoUpdateAnimBg="0"/>
      <p:bldP spid="2460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Rechteck 25600">
            <a:extLst>
              <a:ext uri="{FF2B5EF4-FFF2-40B4-BE49-F238E27FC236}">
                <a16:creationId xmlns:a16="http://schemas.microsoft.com/office/drawing/2014/main" id="{065EEC28-E4FF-2576-F0BD-2A324980EEC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375"/>
            <a:ext cx="4221163"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Rechteck 25601">
            <a:extLst>
              <a:ext uri="{FF2B5EF4-FFF2-40B4-BE49-F238E27FC236}">
                <a16:creationId xmlns:a16="http://schemas.microsoft.com/office/drawing/2014/main" id="{640E0439-66F9-80B4-D648-015BD05365A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952500"/>
            <a:ext cx="15081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dissolve">
                                      <p:cBhvr>
                                        <p:cTn id="7" dur="500"/>
                                        <p:tgtEl>
                                          <p:spTgt spid="25601"/>
                                        </p:tgtEl>
                                      </p:cBhvr>
                                    </p:animEffect>
                                  </p:childTnLst>
                                  <p:subTnLst>
                                    <p:audio>
                                      <p:cMediaNode>
                                        <p:cTn display="0" masterRel="sameClick">
                                          <p:stCondLst>
                                            <p:cond evt="begin" delay="0">
                                              <p:tn val="5"/>
                                            </p:cond>
                                          </p:stCondLst>
                                          <p:endCondLst>
                                            <p:cond evt="onStopAudio" delay="0">
                                              <p:tgtEl>
                                                <p:sldTgt/>
                                              </p:tgtEl>
                                            </p:cond>
                                          </p:endCondLst>
                                        </p:cTn>
                                        <p:tgtEl>
                                          <p:sndTgt r:embed="rId2" name="Registrierkass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linds(horizontal)">
                                      <p:cBhvr>
                                        <p:cTn id="12" dur="500"/>
                                        <p:tgtEl>
                                          <p:spTgt spid="25602"/>
                                        </p:tgtEl>
                                      </p:cBhvr>
                                    </p:animEffect>
                                  </p:childTnLst>
                                  <p:subTnLst>
                                    <p:audio>
                                      <p:cMediaNode>
                                        <p:cTn display="0" masterRel="sameClick">
                                          <p:stCondLst>
                                            <p:cond evt="begin" delay="0">
                                              <p:tn val="10"/>
                                            </p:cond>
                                          </p:stCondLst>
                                          <p:endCondLst>
                                            <p:cond evt="onStopAudio" delay="0">
                                              <p:tgtEl>
                                                <p:sldTgt/>
                                              </p:tgtEl>
                                            </p:cond>
                                          </p:endCondLst>
                                        </p:cTn>
                                        <p:tgtEl>
                                          <p:sndTgt r:embed="rId3" name="ACRO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Form 26624">
            <a:extLst>
              <a:ext uri="{FF2B5EF4-FFF2-40B4-BE49-F238E27FC236}">
                <a16:creationId xmlns:a16="http://schemas.microsoft.com/office/drawing/2014/main" id="{46821A2C-D37E-340C-6D0C-3CB28B3A8B02}"/>
              </a:ext>
            </a:extLst>
          </p:cNvPr>
          <p:cNvSpPr>
            <a:spLocks noGrp="1" noChangeArrowheads="1"/>
          </p:cNvSpPr>
          <p:nvPr>
            <p:ph type="title"/>
          </p:nvPr>
        </p:nvSpPr>
        <p:spPr>
          <a:noFill/>
        </p:spPr>
        <p:txBody>
          <a:bodyPr/>
          <a:lstStyle/>
          <a:p>
            <a:pPr marL="0" indent="0" algn="l" defTabSz="914400"/>
            <a:r>
              <a:rPr lang="de-DE" altLang="de-DE" sz="40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Mengenanteilsummenverteilung</a:t>
            </a:r>
          </a:p>
        </p:txBody>
      </p:sp>
      <p:pic>
        <p:nvPicPr>
          <p:cNvPr id="25602" name="Rechteck 26625">
            <a:extLst>
              <a:ext uri="{FF2B5EF4-FFF2-40B4-BE49-F238E27FC236}">
                <a16:creationId xmlns:a16="http://schemas.microsoft.com/office/drawing/2014/main" id="{8B298260-11E5-F238-6AFB-25387FC8B64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1439863"/>
            <a:ext cx="5638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1+#ppt_w/2"/>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M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Rechteck 27648">
            <a:extLst>
              <a:ext uri="{FF2B5EF4-FFF2-40B4-BE49-F238E27FC236}">
                <a16:creationId xmlns:a16="http://schemas.microsoft.com/office/drawing/2014/main" id="{920E539F-E2EE-528F-9D68-96EA86CBDF3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884238"/>
            <a:ext cx="534828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Rechteck 28672">
            <a:extLst>
              <a:ext uri="{FF2B5EF4-FFF2-40B4-BE49-F238E27FC236}">
                <a16:creationId xmlns:a16="http://schemas.microsoft.com/office/drawing/2014/main" id="{DB2201F5-74BA-A114-86E6-30BA022D841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4297363"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Rechteck 28673">
            <a:extLst>
              <a:ext uri="{FF2B5EF4-FFF2-40B4-BE49-F238E27FC236}">
                <a16:creationId xmlns:a16="http://schemas.microsoft.com/office/drawing/2014/main" id="{A49FE22E-98A6-1B59-C8A5-6CD5FAADEB3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719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Rechteck 28674">
            <a:extLst>
              <a:ext uri="{FF2B5EF4-FFF2-40B4-BE49-F238E27FC236}">
                <a16:creationId xmlns:a16="http://schemas.microsoft.com/office/drawing/2014/main" id="{9228D98D-1A2D-12DB-7BC1-F69BE153ABA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419100"/>
            <a:ext cx="402272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67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CRO5.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blinds(horizontal)">
                                      <p:cBhvr>
                                        <p:cTn id="11" dur="500"/>
                                        <p:tgtEl>
                                          <p:spTgt spid="28674"/>
                                        </p:tgtEl>
                                      </p:cBhvr>
                                    </p:animEffect>
                                  </p:childTnLst>
                                  <p:subTnLst>
                                    <p:audio>
                                      <p:cMediaNode>
                                        <p:cTn display="0" masterRel="sameClick">
                                          <p:stCondLst>
                                            <p:cond evt="begin" delay="0">
                                              <p:tn val="9"/>
                                            </p:cond>
                                          </p:stCondLst>
                                          <p:endCondLst>
                                            <p:cond evt="onStopAudio" delay="0">
                                              <p:tgtEl>
                                                <p:sldTgt/>
                                              </p:tgtEl>
                                            </p:cond>
                                          </p:endCondLst>
                                        </p:cTn>
                                        <p:tgtEl>
                                          <p:sndTgt r:embed="rId2" name="ACRO5.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6" fill="hold" nodeType="clickEffect">
                                  <p:stCondLst>
                                    <p:cond delay="0"/>
                                  </p:stCondLst>
                                  <p:childTnLst>
                                    <p:set>
                                      <p:cBhvr>
                                        <p:cTn id="15" dur="1" fill="hold">
                                          <p:stCondLst>
                                            <p:cond delay="0"/>
                                          </p:stCondLst>
                                        </p:cTn>
                                        <p:tgtEl>
                                          <p:spTgt spid="28675"/>
                                        </p:tgtEl>
                                        <p:attrNameLst>
                                          <p:attrName>style.visibility</p:attrName>
                                        </p:attrNameLst>
                                      </p:cBhvr>
                                      <p:to>
                                        <p:strVal val="visible"/>
                                      </p:to>
                                    </p:set>
                                    <p:anim calcmode="lin" valueType="num">
                                      <p:cBhvr additive="base">
                                        <p:cTn id="16" dur="500" fill="hold"/>
                                        <p:tgtEl>
                                          <p:spTgt spid="28675"/>
                                        </p:tgtEl>
                                        <p:attrNameLst>
                                          <p:attrName>ppt_x</p:attrName>
                                        </p:attrNameLst>
                                      </p:cBhvr>
                                      <p:tavLst>
                                        <p:tav tm="0">
                                          <p:val>
                                            <p:strVal val="1+#ppt_w/2"/>
                                          </p:val>
                                        </p:tav>
                                        <p:tav tm="100000">
                                          <p:val>
                                            <p:strVal val="#ppt_x"/>
                                          </p:val>
                                        </p:tav>
                                      </p:tavLst>
                                    </p:anim>
                                    <p:anim calcmode="lin" valueType="num">
                                      <p:cBhvr additive="base">
                                        <p:cTn id="17" dur="500" fill="hold"/>
                                        <p:tgtEl>
                                          <p:spTgt spid="286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ACRO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Form 29696">
            <a:extLst>
              <a:ext uri="{FF2B5EF4-FFF2-40B4-BE49-F238E27FC236}">
                <a16:creationId xmlns:a16="http://schemas.microsoft.com/office/drawing/2014/main" id="{43A9AC03-A0DE-9A33-D1AE-58DB5C415D94}"/>
              </a:ext>
            </a:extLst>
          </p:cNvPr>
          <p:cNvSpPr>
            <a:spLocks noGrp="1" noChangeArrowheads="1"/>
          </p:cNvSpPr>
          <p:nvPr>
            <p:ph type="title"/>
          </p:nvPr>
        </p:nvSpPr>
        <p:spPr>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Mengenanteildichteverteilung</a:t>
            </a:r>
          </a:p>
        </p:txBody>
      </p:sp>
      <p:pic>
        <p:nvPicPr>
          <p:cNvPr id="29698" name="Rechteck 29697">
            <a:extLst>
              <a:ext uri="{FF2B5EF4-FFF2-40B4-BE49-F238E27FC236}">
                <a16:creationId xmlns:a16="http://schemas.microsoft.com/office/drawing/2014/main" id="{D89B4493-96C2-756D-DAF3-9216E885C29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706563"/>
            <a:ext cx="5241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additive="base">
                                        <p:cTn id="7" dur="500" fill="hold"/>
                                        <p:tgtEl>
                                          <p:spTgt spid="29697"/>
                                        </p:tgtEl>
                                        <p:attrNameLst>
                                          <p:attrName>ppt_x</p:attrName>
                                        </p:attrNameLst>
                                      </p:cBhvr>
                                      <p:tavLst>
                                        <p:tav tm="0">
                                          <p:val>
                                            <p:strVal val="#ppt_x"/>
                                          </p:val>
                                        </p:tav>
                                        <p:tav tm="100000">
                                          <p:val>
                                            <p:strVal val="#ppt_x"/>
                                          </p:val>
                                        </p:tav>
                                      </p:tavLst>
                                    </p:anim>
                                    <p:anim calcmode="lin" valueType="num">
                                      <p:cBhvr additive="base">
                                        <p:cTn id="8" dur="500" fill="hold"/>
                                        <p:tgtEl>
                                          <p:spTgt spid="296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ewel.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blinds(vertical)">
                                      <p:cBhvr>
                                        <p:cTn id="13" dur="500"/>
                                        <p:tgtEl>
                                          <p:spTgt spid="29698"/>
                                        </p:tgtEl>
                                      </p:cBhvr>
                                    </p:animEffect>
                                  </p:childTnLst>
                                  <p:subTnLst>
                                    <p:audio>
                                      <p:cMediaNode>
                                        <p:cTn display="0" masterRel="sameClick">
                                          <p:stCondLst>
                                            <p:cond evt="begin" delay="0">
                                              <p:tn val="11"/>
                                            </p:cond>
                                          </p:stCondLst>
                                          <p:endCondLst>
                                            <p:cond evt="onStopAudio" delay="0">
                                              <p:tgtEl>
                                                <p:sldTgt/>
                                              </p:tgtEl>
                                            </p:cond>
                                          </p:endCondLst>
                                        </p:cTn>
                                        <p:tgtEl>
                                          <p:sndTgt r:embed="rId3" name="Paranoi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Rechteck 30720">
            <a:extLst>
              <a:ext uri="{FF2B5EF4-FFF2-40B4-BE49-F238E27FC236}">
                <a16:creationId xmlns:a16="http://schemas.microsoft.com/office/drawing/2014/main" id="{0739A218-9F85-E226-6238-9343BC6EB22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529113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Rechteck 30721">
            <a:extLst>
              <a:ext uri="{FF2B5EF4-FFF2-40B4-BE49-F238E27FC236}">
                <a16:creationId xmlns:a16="http://schemas.microsoft.com/office/drawing/2014/main" id="{7FEF4B74-CDA2-C00A-5700-D309B69975A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06375"/>
            <a:ext cx="3960813"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2" name="J_TUR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rm 31744">
            <a:extLst>
              <a:ext uri="{FF2B5EF4-FFF2-40B4-BE49-F238E27FC236}">
                <a16:creationId xmlns:a16="http://schemas.microsoft.com/office/drawing/2014/main" id="{1BA4A157-96F9-A435-93D9-93EF4B2C422E}"/>
              </a:ext>
            </a:extLst>
          </p:cNvPr>
          <p:cNvSpPr>
            <a:spLocks noGrp="1" noChangeArrowheads="1"/>
          </p:cNvSpPr>
          <p:nvPr>
            <p:ph type="title"/>
          </p:nvPr>
        </p:nvSpPr>
        <p:spPr>
          <a:xfrm>
            <a:off x="838200" y="76200"/>
            <a:ext cx="7772400" cy="1143000"/>
          </a:xfrm>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Lageparameter und Momente</a:t>
            </a:r>
          </a:p>
        </p:txBody>
      </p:sp>
      <p:pic>
        <p:nvPicPr>
          <p:cNvPr id="31746" name="Rechteck 31745">
            <a:extLst>
              <a:ext uri="{FF2B5EF4-FFF2-40B4-BE49-F238E27FC236}">
                <a16:creationId xmlns:a16="http://schemas.microsoft.com/office/drawing/2014/main" id="{A7277C7F-69BF-92B4-2004-40C3424DC1C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862013"/>
            <a:ext cx="5364163"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Rechteck 31746">
            <a:extLst>
              <a:ext uri="{FF2B5EF4-FFF2-40B4-BE49-F238E27FC236}">
                <a16:creationId xmlns:a16="http://schemas.microsoft.com/office/drawing/2014/main" id="{9B242B0F-12B1-635D-A836-2BD3960B309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288" y="1995488"/>
            <a:ext cx="569912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subTnLst>
                                    <p:audio>
                                      <p:cMediaNode>
                                        <p:cTn display="0" masterRel="sameClick">
                                          <p:stCondLst>
                                            <p:cond evt="begin" delay="0">
                                              <p:tn val="5"/>
                                            </p:cond>
                                          </p:stCondLst>
                                          <p:endCondLst>
                                            <p:cond evt="onStopAudio" delay="0">
                                              <p:tgtEl>
                                                <p:sldTgt/>
                                              </p:tgtEl>
                                            </p:cond>
                                          </p:endCondLst>
                                        </p:cTn>
                                        <p:tgtEl>
                                          <p:sndTgt r:embed="rId2" name="ACRO5.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blinds(horizontal)">
                                      <p:cBhvr>
                                        <p:cTn id="12" dur="500"/>
                                        <p:tgtEl>
                                          <p:spTgt spid="31747"/>
                                        </p:tgtEl>
                                      </p:cBhvr>
                                    </p:animEffect>
                                  </p:childTnLst>
                                  <p:subTnLst>
                                    <p:audio>
                                      <p:cMediaNode>
                                        <p:cTn display="0" masterRel="sameClick">
                                          <p:stCondLst>
                                            <p:cond evt="begin" delay="0">
                                              <p:tn val="10"/>
                                            </p:cond>
                                          </p:stCondLst>
                                          <p:endCondLst>
                                            <p:cond evt="onStopAudio" delay="0">
                                              <p:tgtEl>
                                                <p:sldTgt/>
                                              </p:tgtEl>
                                            </p:cond>
                                          </p:endCondLst>
                                        </p:cTn>
                                        <p:tgtEl>
                                          <p:sndTgt r:embed="rId3" name="J_TUR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78A6F-1E7C-ED70-5A02-33000D23965D}"/>
              </a:ext>
            </a:extLst>
          </p:cNvPr>
          <p:cNvSpPr>
            <a:spLocks noGrp="1"/>
          </p:cNvSpPr>
          <p:nvPr>
            <p:ph type="title"/>
          </p:nvPr>
        </p:nvSpPr>
        <p:spPr/>
        <p:txBody>
          <a:bodyPr/>
          <a:lstStyle/>
          <a:p>
            <a:r>
              <a:rPr lang="de-DE" dirty="0"/>
              <a:t>Musik</a:t>
            </a:r>
          </a:p>
        </p:txBody>
      </p:sp>
      <p:sp>
        <p:nvSpPr>
          <p:cNvPr id="3" name="Textfeld 2">
            <a:extLst>
              <a:ext uri="{FF2B5EF4-FFF2-40B4-BE49-F238E27FC236}">
                <a16:creationId xmlns:a16="http://schemas.microsoft.com/office/drawing/2014/main" id="{FC0C7BB8-E1DC-B2AD-7DB8-0FD9E5C763F5}"/>
              </a:ext>
            </a:extLst>
          </p:cNvPr>
          <p:cNvSpPr txBox="1"/>
          <p:nvPr/>
        </p:nvSpPr>
        <p:spPr>
          <a:xfrm>
            <a:off x="827584" y="1916832"/>
            <a:ext cx="7488832" cy="3416320"/>
          </a:xfrm>
          <a:prstGeom prst="rect">
            <a:avLst/>
          </a:prstGeom>
          <a:noFill/>
        </p:spPr>
        <p:txBody>
          <a:bodyPr wrap="square" rtlCol="0">
            <a:spAutoFit/>
          </a:bodyPr>
          <a:lstStyle/>
          <a:p>
            <a:r>
              <a:rPr lang="de-DE" dirty="0"/>
              <a:t>In der Präsentation habe ich damals Musik eingefügt von</a:t>
            </a:r>
          </a:p>
          <a:p>
            <a:r>
              <a:rPr lang="de-DE" dirty="0"/>
              <a:t>- New Model </a:t>
            </a:r>
            <a:r>
              <a:rPr lang="de-DE" dirty="0" err="1"/>
              <a:t>Army</a:t>
            </a:r>
            <a:endParaRPr lang="de-DE" dirty="0"/>
          </a:p>
          <a:p>
            <a:r>
              <a:rPr lang="de-DE" dirty="0"/>
              <a:t>- Black Sabbath</a:t>
            </a:r>
          </a:p>
          <a:p>
            <a:r>
              <a:rPr lang="de-DE" dirty="0"/>
              <a:t>- </a:t>
            </a:r>
            <a:r>
              <a:rPr lang="de-DE" dirty="0" err="1"/>
              <a:t>the</a:t>
            </a:r>
            <a:r>
              <a:rPr lang="de-DE" dirty="0"/>
              <a:t> crazy World </a:t>
            </a:r>
            <a:r>
              <a:rPr lang="de-DE" dirty="0" err="1"/>
              <a:t>of</a:t>
            </a:r>
            <a:r>
              <a:rPr lang="de-DE" dirty="0"/>
              <a:t> Arthur Brown</a:t>
            </a:r>
          </a:p>
          <a:p>
            <a:r>
              <a:rPr lang="de-DE" dirty="0"/>
              <a:t>- Jewel</a:t>
            </a:r>
          </a:p>
          <a:p>
            <a:r>
              <a:rPr lang="de-DE" dirty="0"/>
              <a:t>- …</a:t>
            </a:r>
          </a:p>
          <a:p>
            <a:r>
              <a:rPr lang="de-DE" dirty="0"/>
              <a:t>Das diente zur Veranschaulichung der Prozesse und ist </a:t>
            </a:r>
            <a:r>
              <a:rPr lang="de-DE"/>
              <a:t>hoffentlich genehm</a:t>
            </a:r>
            <a:endParaRPr lang="de-DE" dirty="0"/>
          </a:p>
        </p:txBody>
      </p:sp>
    </p:spTree>
    <p:extLst>
      <p:ext uri="{BB962C8B-B14F-4D97-AF65-F5344CB8AC3E}">
        <p14:creationId xmlns:p14="http://schemas.microsoft.com/office/powerpoint/2010/main" val="269363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hteck 6144">
            <a:extLst>
              <a:ext uri="{FF2B5EF4-FFF2-40B4-BE49-F238E27FC236}">
                <a16:creationId xmlns:a16="http://schemas.microsoft.com/office/drawing/2014/main" id="{2124FC92-D650-BEC1-69C2-FB7016DBF48F}"/>
              </a:ext>
            </a:extLst>
          </p:cNvPr>
          <p:cNvSpPr>
            <a:spLocks noChangeArrowheads="1"/>
          </p:cNvSpPr>
          <p:nvPr/>
        </p:nvSpPr>
        <p:spPr bwMode="auto">
          <a:xfrm>
            <a:off x="762000" y="838200"/>
            <a:ext cx="7696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Baskerville"/>
              </a:rPr>
              <a:t>Umweltschutz </a:t>
            </a:r>
            <a:r>
              <a:rPr lang="de-DE" altLang="de-DE">
                <a:latin typeface="Math B" charset="2"/>
              </a:rPr>
              <a:t>g </a:t>
            </a:r>
            <a:r>
              <a:rPr lang="de-DE" altLang="de-DE">
                <a:latin typeface="Baskerville"/>
              </a:rPr>
              <a:t>Kläranlage</a:t>
            </a:r>
          </a:p>
          <a:p>
            <a:pPr>
              <a:spcBef>
                <a:spcPct val="50000"/>
              </a:spcBef>
            </a:pPr>
            <a:r>
              <a:rPr lang="de-DE" altLang="de-DE">
                <a:latin typeface="Baskerville"/>
              </a:rPr>
              <a:t>Umweltschutz </a:t>
            </a:r>
            <a:r>
              <a:rPr lang="de-DE" altLang="de-DE">
                <a:latin typeface="Math B" charset="2"/>
              </a:rPr>
              <a:t>g </a:t>
            </a:r>
            <a:r>
              <a:rPr lang="de-DE" altLang="de-DE">
                <a:latin typeface="Baskerville"/>
              </a:rPr>
              <a:t>Sonderabfalldeponie</a:t>
            </a:r>
          </a:p>
          <a:p>
            <a:pPr>
              <a:spcBef>
                <a:spcPct val="50000"/>
              </a:spcBef>
            </a:pPr>
            <a:r>
              <a:rPr lang="de-DE" altLang="de-DE">
                <a:latin typeface="Baskerville"/>
              </a:rPr>
              <a:t>Umweltschutz </a:t>
            </a:r>
            <a:r>
              <a:rPr lang="de-DE" altLang="de-DE">
                <a:latin typeface="Math B" charset="2"/>
              </a:rPr>
              <a:t>g </a:t>
            </a:r>
            <a:r>
              <a:rPr lang="de-DE" altLang="de-DE">
                <a:latin typeface="Baskerville"/>
              </a:rPr>
              <a:t>Müllverbrennung</a:t>
            </a:r>
          </a:p>
        </p:txBody>
      </p:sp>
      <p:sp>
        <p:nvSpPr>
          <p:cNvPr id="6146" name="Rechteck 6145">
            <a:extLst>
              <a:ext uri="{FF2B5EF4-FFF2-40B4-BE49-F238E27FC236}">
                <a16:creationId xmlns:a16="http://schemas.microsoft.com/office/drawing/2014/main" id="{0491CC17-8562-C206-10D4-21AFBBC1897E}"/>
              </a:ext>
            </a:extLst>
          </p:cNvPr>
          <p:cNvSpPr>
            <a:spLocks noChangeArrowheads="1"/>
          </p:cNvSpPr>
          <p:nvPr/>
        </p:nvSpPr>
        <p:spPr bwMode="auto">
          <a:xfrm>
            <a:off x="533400" y="2743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Umweltschutz ist viel mehr</a:t>
            </a:r>
          </a:p>
        </p:txBody>
      </p:sp>
      <p:pic>
        <p:nvPicPr>
          <p:cNvPr id="6147" name="Rechteck 6146">
            <a:extLst>
              <a:ext uri="{FF2B5EF4-FFF2-40B4-BE49-F238E27FC236}">
                <a16:creationId xmlns:a16="http://schemas.microsoft.com/office/drawing/2014/main" id="{D7F9FA69-99C9-1BFC-F39D-BB512A70A0C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913" y="3771900"/>
            <a:ext cx="1081087"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Rechteck 6147">
            <a:extLst>
              <a:ext uri="{FF2B5EF4-FFF2-40B4-BE49-F238E27FC236}">
                <a16:creationId xmlns:a16="http://schemas.microsoft.com/office/drawing/2014/main" id="{0B1CC18B-78B3-36FF-37CC-2CD7DD2B5C9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0013" y="4152900"/>
            <a:ext cx="2833687"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ir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614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Me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additive="base">
                                        <p:cTn id="17" dur="500" fill="hold"/>
                                        <p:tgtEl>
                                          <p:spTgt spid="6147"/>
                                        </p:tgtEl>
                                        <p:attrNameLst>
                                          <p:attrName>ppt_x</p:attrName>
                                        </p:attrNameLst>
                                      </p:cBhvr>
                                      <p:tavLst>
                                        <p:tav tm="0">
                                          <p:val>
                                            <p:strVal val="#ppt_x"/>
                                          </p:val>
                                        </p:tav>
                                        <p:tav tm="100000">
                                          <p:val>
                                            <p:strVal val="#ppt_x"/>
                                          </p:val>
                                        </p:tav>
                                      </p:tavLst>
                                    </p:anim>
                                    <p:anim calcmode="lin" valueType="num">
                                      <p:cBhvr additive="base">
                                        <p:cTn id="18" dur="500" fill="hold"/>
                                        <p:tgtEl>
                                          <p:spTgt spid="61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tolerat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dissolve">
                                      <p:cBhvr>
                                        <p:cTn id="23" dur="500"/>
                                        <p:tgtEl>
                                          <p:spTgt spid="6148"/>
                                        </p:tgtEl>
                                      </p:cBhvr>
                                    </p:animEffect>
                                  </p:childTnLst>
                                  <p:subTnLst>
                                    <p:audio>
                                      <p:cMediaNode>
                                        <p:cTn display="0" masterRel="sameClick">
                                          <p:stCondLst>
                                            <p:cond evt="begin" delay="0">
                                              <p:tn val="21"/>
                                            </p:cond>
                                          </p:stCondLst>
                                          <p:endCondLst>
                                            <p:cond evt="onStopAudio" delay="0">
                                              <p:tgtEl>
                                                <p:sldTgt/>
                                              </p:tgtEl>
                                            </p:cond>
                                          </p:endCondLst>
                                        </p:cTn>
                                        <p:tgtEl>
                                          <p:sndTgt r:embed="rId3" name="Me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P spid="614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Form 7168">
            <a:extLst>
              <a:ext uri="{FF2B5EF4-FFF2-40B4-BE49-F238E27FC236}">
                <a16:creationId xmlns:a16="http://schemas.microsoft.com/office/drawing/2014/main" id="{BEAE6F7D-5536-02F6-9275-2D1C04B009E2}"/>
              </a:ext>
            </a:extLst>
          </p:cNvPr>
          <p:cNvSpPr>
            <a:spLocks noGrp="1" noChangeArrowheads="1"/>
          </p:cNvSpPr>
          <p:nvPr>
            <p:ph type="title"/>
          </p:nvPr>
        </p:nvSpPr>
        <p:spPr>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wie funktioniert technischer Umweltschutz</a:t>
            </a:r>
          </a:p>
        </p:txBody>
      </p:sp>
      <p:graphicFrame>
        <p:nvGraphicFramePr>
          <p:cNvPr id="7170" name="Object 2">
            <a:extLst>
              <a:ext uri="{FF2B5EF4-FFF2-40B4-BE49-F238E27FC236}">
                <a16:creationId xmlns:a16="http://schemas.microsoft.com/office/drawing/2014/main" id="{7EDCF850-BC8C-F253-B1DA-1E17892C475C}"/>
              </a:ext>
            </a:extLst>
          </p:cNvPr>
          <p:cNvGraphicFramePr>
            <a:graphicFrameLocks/>
          </p:cNvGraphicFramePr>
          <p:nvPr>
            <p:ph type="dgm" idx="1"/>
          </p:nvPr>
        </p:nvGraphicFramePr>
        <p:xfrm>
          <a:off x="762000" y="2008188"/>
          <a:ext cx="7740650" cy="3875087"/>
        </p:xfrm>
        <a:graphic>
          <a:graphicData uri="http://schemas.openxmlformats.org/presentationml/2006/ole">
            <mc:AlternateContent xmlns:mc="http://schemas.openxmlformats.org/markup-compatibility/2006">
              <mc:Choice xmlns:v="urn:schemas-microsoft-com:vml" Requires="v">
                <p:oleObj name="MS Org Chart" r:id="rId4" imgW="7772040" imgH="3898800" progId="OrgPlusWOPX.4">
                  <p:embed followColorScheme="full"/>
                </p:oleObj>
              </mc:Choice>
              <mc:Fallback>
                <p:oleObj name="MS Org Chart" r:id="rId4" imgW="7772040" imgH="3898800" progId="OrgPlusWOPX.4">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008188"/>
                        <a:ext cx="7740650" cy="3875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ppt_x"/>
                                          </p:val>
                                        </p:tav>
                                        <p:tav tm="100000">
                                          <p:val>
                                            <p:strVal val="#ppt_x"/>
                                          </p:val>
                                        </p:tav>
                                      </p:tavLst>
                                    </p:anim>
                                    <p:anim calcmode="lin" valueType="num">
                                      <p:cBhvr additive="base">
                                        <p:cTn id="8" dur="500" fill="hold"/>
                                        <p:tgtEl>
                                          <p:spTgt spid="71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olerat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NM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Form 8192">
            <a:extLst>
              <a:ext uri="{FF2B5EF4-FFF2-40B4-BE49-F238E27FC236}">
                <a16:creationId xmlns:a16="http://schemas.microsoft.com/office/drawing/2014/main" id="{616CAA3C-21B3-C2FB-B3DB-28F5B9F87D03}"/>
              </a:ext>
            </a:extLst>
          </p:cNvPr>
          <p:cNvSpPr>
            <a:spLocks noGrp="1" noChangeArrowheads="1"/>
          </p:cNvSpPr>
          <p:nvPr>
            <p:ph type="title"/>
          </p:nvPr>
        </p:nvSpPr>
        <p:spPr>
          <a:noFill/>
        </p:spPr>
        <p:txBody>
          <a:bodyPr/>
          <a:lstStyle/>
          <a:p>
            <a:pPr marL="0" indent="0" algn="l" defTabSz="914400"/>
            <a: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Technischer Umweltschutz ist</a:t>
            </a:r>
          </a:p>
        </p:txBody>
      </p:sp>
      <p:sp>
        <p:nvSpPr>
          <p:cNvPr id="8194" name="Form 8193">
            <a:extLst>
              <a:ext uri="{FF2B5EF4-FFF2-40B4-BE49-F238E27FC236}">
                <a16:creationId xmlns:a16="http://schemas.microsoft.com/office/drawing/2014/main" id="{96058126-6C0B-B28C-EE9E-8045132FBC4E}"/>
              </a:ext>
            </a:extLst>
          </p:cNvPr>
          <p:cNvSpPr>
            <a:spLocks noGrp="1" noChangeArrowheads="1"/>
          </p:cNvSpPr>
          <p:nvPr>
            <p:ph type="body" idx="1"/>
          </p:nvPr>
        </p:nvSpPr>
        <p:spPr>
          <a:noFill/>
        </p:spPr>
        <p:txBody>
          <a:bodyPr/>
          <a:lstStyle/>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Durch geeignete Verfahrensgestaltung</a:t>
            </a:r>
          </a:p>
          <a:p>
            <a:pPr lvl="1" defTabSz="914400">
              <a:buClr>
                <a:srgbClr val="FAFD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sparsame Ressourcennutzung</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Rohstoffe</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Energieverbrauch</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Wasserverbrauch</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Luftverbrauch</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Produktionsverluste	</a:t>
            </a:r>
          </a:p>
          <a:p>
            <a:pPr lvl="1" defTabSz="914400">
              <a:buClr>
                <a:srgbClr val="FAFD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 abfallarme und abfallfreie Technologien</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Abfall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 calcmode="lin" valueType="num">
                                      <p:cBhvr additive="base">
                                        <p:cTn id="7" dur="500" fill="hold"/>
                                        <p:tgtEl>
                                          <p:spTgt spid="81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8194">
                                            <p:txEl>
                                              <p:pRg st="0" end="0"/>
                                            </p:txEl>
                                          </p:spTgt>
                                        </p:tgtEl>
                                        <p:attrNameLst>
                                          <p:attrName>style.visibility</p:attrName>
                                        </p:attrNameLst>
                                      </p:cBhvr>
                                      <p:to>
                                        <p:strVal val="visible"/>
                                      </p:to>
                                    </p:set>
                                    <p:anim calcmode="lin" valueType="num">
                                      <p:cBhvr additive="base">
                                        <p:cTn id="13" dur="500" fill="hold"/>
                                        <p:tgtEl>
                                          <p:spTgt spid="819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
                                        </p:tgtEl>
                                      </p:cMediaNode>
                                    </p:audio>
                                  </p:subTnLst>
                                </p:cTn>
                              </p:par>
                              <p:par>
                                <p:cTn id="15" presetID="2" presetClass="entr" presetSubtype="1" fill="hold" nodeType="withEffect">
                                  <p:stCondLst>
                                    <p:cond delay="0"/>
                                  </p:stCondLst>
                                  <p:childTnLst>
                                    <p:set>
                                      <p:cBhvr>
                                        <p:cTn id="16" dur="1" fill="hold">
                                          <p:stCondLst>
                                            <p:cond delay="0"/>
                                          </p:stCondLst>
                                        </p:cTn>
                                        <p:tgtEl>
                                          <p:spTgt spid="8194">
                                            <p:txEl>
                                              <p:pRg st="1" end="1"/>
                                            </p:txEl>
                                          </p:spTgt>
                                        </p:tgtEl>
                                        <p:attrNameLst>
                                          <p:attrName>style.visibility</p:attrName>
                                        </p:attrNameLst>
                                      </p:cBhvr>
                                      <p:to>
                                        <p:strVal val="visible"/>
                                      </p:to>
                                    </p:set>
                                    <p:anim calcmode="lin" valueType="num">
                                      <p:cBhvr additive="base">
                                        <p:cTn id="1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4">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Laser"/>
                                        </p:tgtEl>
                                      </p:cMediaNode>
                                    </p:audio>
                                  </p:subTnLst>
                                </p:cTn>
                              </p:par>
                              <p:par>
                                <p:cTn id="19" presetID="2" presetClass="entr" presetSubtype="1" fill="hold" nodeType="withEffect">
                                  <p:stCondLst>
                                    <p:cond delay="0"/>
                                  </p:stCondLst>
                                  <p:childTnLst>
                                    <p:set>
                                      <p:cBhvr>
                                        <p:cTn id="20" dur="1" fill="hold">
                                          <p:stCondLst>
                                            <p:cond delay="0"/>
                                          </p:stCondLst>
                                        </p:cTn>
                                        <p:tgtEl>
                                          <p:spTgt spid="8194">
                                            <p:txEl>
                                              <p:pRg st="2" end="2"/>
                                            </p:txEl>
                                          </p:spTgt>
                                        </p:tgtEl>
                                        <p:attrNameLst>
                                          <p:attrName>style.visibility</p:attrName>
                                        </p:attrNameLst>
                                      </p:cBhvr>
                                      <p:to>
                                        <p:strVal val="visible"/>
                                      </p:to>
                                    </p:set>
                                    <p:anim calcmode="lin" valueType="num">
                                      <p:cBhvr additive="base">
                                        <p:cTn id="21"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4">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Laser"/>
                                        </p:tgtEl>
                                      </p:cMediaNode>
                                    </p:audio>
                                  </p:subTnLst>
                                </p:cTn>
                              </p:par>
                              <p:par>
                                <p:cTn id="23" presetID="2" presetClass="entr" presetSubtype="1" fill="hold" nodeType="withEffect">
                                  <p:stCondLst>
                                    <p:cond delay="0"/>
                                  </p:stCondLst>
                                  <p:childTnLst>
                                    <p:set>
                                      <p:cBhvr>
                                        <p:cTn id="24" dur="1" fill="hold">
                                          <p:stCondLst>
                                            <p:cond delay="0"/>
                                          </p:stCondLst>
                                        </p:cTn>
                                        <p:tgtEl>
                                          <p:spTgt spid="8194">
                                            <p:txEl>
                                              <p:pRg st="3" end="3"/>
                                            </p:txEl>
                                          </p:spTgt>
                                        </p:tgtEl>
                                        <p:attrNameLst>
                                          <p:attrName>style.visibility</p:attrName>
                                        </p:attrNameLst>
                                      </p:cBhvr>
                                      <p:to>
                                        <p:strVal val="visible"/>
                                      </p:to>
                                    </p:set>
                                    <p:anim calcmode="lin" valueType="num">
                                      <p:cBhvr additive="base">
                                        <p:cTn id="25" dur="5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4">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
                                        </p:tgtEl>
                                      </p:cMediaNode>
                                    </p:audio>
                                  </p:subTnLst>
                                </p:cTn>
                              </p:par>
                              <p:par>
                                <p:cTn id="27" presetID="2" presetClass="entr" presetSubtype="1" fill="hold" nodeType="withEffect">
                                  <p:stCondLst>
                                    <p:cond delay="0"/>
                                  </p:stCondLst>
                                  <p:childTnLst>
                                    <p:set>
                                      <p:cBhvr>
                                        <p:cTn id="28" dur="1" fill="hold">
                                          <p:stCondLst>
                                            <p:cond delay="0"/>
                                          </p:stCondLst>
                                        </p:cTn>
                                        <p:tgtEl>
                                          <p:spTgt spid="8194">
                                            <p:txEl>
                                              <p:pRg st="4" end="4"/>
                                            </p:txEl>
                                          </p:spTgt>
                                        </p:tgtEl>
                                        <p:attrNameLst>
                                          <p:attrName>style.visibility</p:attrName>
                                        </p:attrNameLst>
                                      </p:cBhvr>
                                      <p:to>
                                        <p:strVal val="visible"/>
                                      </p:to>
                                    </p:set>
                                    <p:anim calcmode="lin" valueType="num">
                                      <p:cBhvr additive="base">
                                        <p:cTn id="29" dur="500" fill="hold"/>
                                        <p:tgtEl>
                                          <p:spTgt spid="819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4">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Laser"/>
                                        </p:tgtEl>
                                      </p:cMediaNode>
                                    </p:audio>
                                  </p:subTnLst>
                                </p:cTn>
                              </p:par>
                              <p:par>
                                <p:cTn id="31" presetID="2" presetClass="entr" presetSubtype="1" fill="hold" nodeType="withEffect">
                                  <p:stCondLst>
                                    <p:cond delay="0"/>
                                  </p:stCondLst>
                                  <p:childTnLst>
                                    <p:set>
                                      <p:cBhvr>
                                        <p:cTn id="32" dur="1" fill="hold">
                                          <p:stCondLst>
                                            <p:cond delay="0"/>
                                          </p:stCondLst>
                                        </p:cTn>
                                        <p:tgtEl>
                                          <p:spTgt spid="8194">
                                            <p:txEl>
                                              <p:pRg st="5" end="5"/>
                                            </p:txEl>
                                          </p:spTgt>
                                        </p:tgtEl>
                                        <p:attrNameLst>
                                          <p:attrName>style.visibility</p:attrName>
                                        </p:attrNameLst>
                                      </p:cBhvr>
                                      <p:to>
                                        <p:strVal val="visible"/>
                                      </p:to>
                                    </p:set>
                                    <p:anim calcmode="lin" valueType="num">
                                      <p:cBhvr additive="base">
                                        <p:cTn id="33" dur="500" fill="hold"/>
                                        <p:tgtEl>
                                          <p:spTgt spid="819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4">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Laser"/>
                                        </p:tgtEl>
                                      </p:cMediaNode>
                                    </p:audio>
                                  </p:subTnLst>
                                </p:cTn>
                              </p:par>
                              <p:par>
                                <p:cTn id="35" presetID="2" presetClass="entr" presetSubtype="1" fill="hold" nodeType="withEffect">
                                  <p:stCondLst>
                                    <p:cond delay="0"/>
                                  </p:stCondLst>
                                  <p:childTnLst>
                                    <p:set>
                                      <p:cBhvr>
                                        <p:cTn id="36" dur="1" fill="hold">
                                          <p:stCondLst>
                                            <p:cond delay="0"/>
                                          </p:stCondLst>
                                        </p:cTn>
                                        <p:tgtEl>
                                          <p:spTgt spid="8194">
                                            <p:txEl>
                                              <p:pRg st="6" end="6"/>
                                            </p:txEl>
                                          </p:spTgt>
                                        </p:tgtEl>
                                        <p:attrNameLst>
                                          <p:attrName>style.visibility</p:attrName>
                                        </p:attrNameLst>
                                      </p:cBhvr>
                                      <p:to>
                                        <p:strVal val="visible"/>
                                      </p:to>
                                    </p:set>
                                    <p:anim calcmode="lin" valueType="num">
                                      <p:cBhvr additive="base">
                                        <p:cTn id="37" dur="500" fill="hold"/>
                                        <p:tgtEl>
                                          <p:spTgt spid="819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4">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
                                        </p:tgtEl>
                                      </p:cMediaNode>
                                    </p:audio>
                                  </p:subTnLst>
                                </p:cTn>
                              </p:par>
                              <p:par>
                                <p:cTn id="39" presetID="2" presetClass="entr" presetSubtype="1" fill="hold" nodeType="withEffect">
                                  <p:stCondLst>
                                    <p:cond delay="0"/>
                                  </p:stCondLst>
                                  <p:childTnLst>
                                    <p:set>
                                      <p:cBhvr>
                                        <p:cTn id="40" dur="1" fill="hold">
                                          <p:stCondLst>
                                            <p:cond delay="0"/>
                                          </p:stCondLst>
                                        </p:cTn>
                                        <p:tgtEl>
                                          <p:spTgt spid="8194">
                                            <p:txEl>
                                              <p:pRg st="7" end="7"/>
                                            </p:txEl>
                                          </p:spTgt>
                                        </p:tgtEl>
                                        <p:attrNameLst>
                                          <p:attrName>style.visibility</p:attrName>
                                        </p:attrNameLst>
                                      </p:cBhvr>
                                      <p:to>
                                        <p:strVal val="visible"/>
                                      </p:to>
                                    </p:set>
                                    <p:anim calcmode="lin" valueType="num">
                                      <p:cBhvr additive="base">
                                        <p:cTn id="41" dur="500" fill="hold"/>
                                        <p:tgtEl>
                                          <p:spTgt spid="819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4">
                                            <p:txEl>
                                              <p:pRg st="7" end="7"/>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Laser"/>
                                        </p:tgtEl>
                                      </p:cMediaNode>
                                    </p:audio>
                                  </p:subTnLst>
                                </p:cTn>
                              </p:par>
                              <p:par>
                                <p:cTn id="43" presetID="2" presetClass="entr" presetSubtype="1" fill="hold" nodeType="withEffect">
                                  <p:stCondLst>
                                    <p:cond delay="0"/>
                                  </p:stCondLst>
                                  <p:childTnLst>
                                    <p:set>
                                      <p:cBhvr>
                                        <p:cTn id="44" dur="1" fill="hold">
                                          <p:stCondLst>
                                            <p:cond delay="0"/>
                                          </p:stCondLst>
                                        </p:cTn>
                                        <p:tgtEl>
                                          <p:spTgt spid="8194">
                                            <p:txEl>
                                              <p:pRg st="8" end="8"/>
                                            </p:txEl>
                                          </p:spTgt>
                                        </p:tgtEl>
                                        <p:attrNameLst>
                                          <p:attrName>style.visibility</p:attrName>
                                        </p:attrNameLst>
                                      </p:cBhvr>
                                      <p:to>
                                        <p:strVal val="visible"/>
                                      </p:to>
                                    </p:set>
                                    <p:anim calcmode="lin" valueType="num">
                                      <p:cBhvr additive="base">
                                        <p:cTn id="45" dur="500" fill="hold"/>
                                        <p:tgtEl>
                                          <p:spTgt spid="819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194">
                                            <p:txEl>
                                              <p:pRg st="8" end="8"/>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build="p" autoUpdateAnimBg="0"/>
      <p:bldP spid="819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Form 9216">
            <a:extLst>
              <a:ext uri="{FF2B5EF4-FFF2-40B4-BE49-F238E27FC236}">
                <a16:creationId xmlns:a16="http://schemas.microsoft.com/office/drawing/2014/main" id="{2F136516-F9FA-D686-5890-5A7A9552696A}"/>
              </a:ext>
            </a:extLst>
          </p:cNvPr>
          <p:cNvSpPr>
            <a:spLocks noGrp="1" noChangeArrowheads="1"/>
          </p:cNvSpPr>
          <p:nvPr>
            <p:ph type="title"/>
          </p:nvPr>
        </p:nvSpPr>
        <p:spPr>
          <a:noFill/>
        </p:spPr>
        <p:txBody>
          <a:bodyPr/>
          <a:lstStyle/>
          <a:p>
            <a:pPr marL="0" indent="0" algn="l" defTabSz="914400"/>
            <a:b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218" name="Form 9217">
            <a:extLst>
              <a:ext uri="{FF2B5EF4-FFF2-40B4-BE49-F238E27FC236}">
                <a16:creationId xmlns:a16="http://schemas.microsoft.com/office/drawing/2014/main" id="{9087E634-5EBB-F038-000D-63280D16E9CC}"/>
              </a:ext>
            </a:extLst>
          </p:cNvPr>
          <p:cNvSpPr>
            <a:spLocks noGrp="1" noChangeArrowheads="1"/>
          </p:cNvSpPr>
          <p:nvPr>
            <p:ph type="body" idx="1"/>
          </p:nvPr>
        </p:nvSpPr>
        <p:spPr>
          <a:xfrm>
            <a:off x="762000" y="1295400"/>
            <a:ext cx="7772400" cy="4114800"/>
          </a:xfrm>
          <a:noFill/>
        </p:spPr>
        <p:txBody>
          <a:bodyPr/>
          <a:lstStyle/>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Abwasser</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Abluft</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Abwärme</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weniger Lärmbelastung</a:t>
            </a:r>
          </a:p>
          <a:p>
            <a:pPr lvl="1" defTabSz="914400">
              <a:buClr>
                <a:srgbClr val="FAFD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Wiedergewinnung und - verwertung von wertstoffen</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Schwer - und Edelmetalle in Galvanikbetrieben</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Lösemittelrückgewinnung</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Gießereisande</a:t>
            </a:r>
          </a:p>
          <a:p>
            <a:pPr lvl="2" defTabSz="914400">
              <a:buClr>
                <a:srgbClr val="FF5008"/>
              </a:buClr>
              <a:buSzPct val="6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Mehrfachnutzung von Prozeßwässern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par>
                                <p:cTn id="9" presetID="2" presetClass="entr" presetSubtype="8" fill="hold" nodeType="with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anim calcmode="lin" valueType="num">
                                      <p:cBhvr additive="base">
                                        <p:cTn id="11" dur="500" fill="hold"/>
                                        <p:tgtEl>
                                          <p:spTgt spid="921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Glöckchen"/>
                                        </p:tgtEl>
                                      </p:cMediaNode>
                                    </p:audio>
                                  </p:subTnLst>
                                </p:cTn>
                              </p:par>
                              <p:par>
                                <p:cTn id="13" presetID="2" presetClass="entr" presetSubtype="8" fill="hold" nodeType="with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anim calcmode="lin" valueType="num">
                                      <p:cBhvr additive="base">
                                        <p:cTn id="15" dur="500" fill="hold"/>
                                        <p:tgtEl>
                                          <p:spTgt spid="921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1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Glöckchen"/>
                                        </p:tgtEl>
                                      </p:cMediaNode>
                                    </p:audio>
                                  </p:subTnLst>
                                </p:cTn>
                              </p:par>
                              <p:par>
                                <p:cTn id="17" presetID="2" presetClass="entr" presetSubtype="8" fill="hold" nodeType="withEffect">
                                  <p:stCondLst>
                                    <p:cond delay="0"/>
                                  </p:stCondLst>
                                  <p:childTnLst>
                                    <p:set>
                                      <p:cBhvr>
                                        <p:cTn id="18" dur="1" fill="hold">
                                          <p:stCondLst>
                                            <p:cond delay="0"/>
                                          </p:stCondLst>
                                        </p:cTn>
                                        <p:tgtEl>
                                          <p:spTgt spid="9218">
                                            <p:txEl>
                                              <p:pRg st="3" end="3"/>
                                            </p:txEl>
                                          </p:spTgt>
                                        </p:tgtEl>
                                        <p:attrNameLst>
                                          <p:attrName>style.visibility</p:attrName>
                                        </p:attrNameLst>
                                      </p:cBhvr>
                                      <p:to>
                                        <p:strVal val="visible"/>
                                      </p:to>
                                    </p:set>
                                    <p:anim calcmode="lin" valueType="num">
                                      <p:cBhvr additive="base">
                                        <p:cTn id="19" dur="500" fill="hold"/>
                                        <p:tgtEl>
                                          <p:spTgt spid="921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Glöck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218">
                                            <p:txEl>
                                              <p:pRg st="4" end="4"/>
                                            </p:txEl>
                                          </p:spTgt>
                                        </p:tgtEl>
                                        <p:attrNameLst>
                                          <p:attrName>style.visibility</p:attrName>
                                        </p:attrNameLst>
                                      </p:cBhvr>
                                      <p:to>
                                        <p:strVal val="visible"/>
                                      </p:to>
                                    </p:set>
                                    <p:anim calcmode="lin" valueType="num">
                                      <p:cBhvr additive="base">
                                        <p:cTn id="25" dur="500" fill="hold"/>
                                        <p:tgtEl>
                                          <p:spTgt spid="921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Glöckchen"/>
                                        </p:tgtEl>
                                      </p:cMediaNode>
                                    </p:audio>
                                  </p:subTnLst>
                                </p:cTn>
                              </p:par>
                              <p:par>
                                <p:cTn id="27" presetID="2" presetClass="entr" presetSubtype="8" fill="hold" nodeType="withEffect">
                                  <p:stCondLst>
                                    <p:cond delay="0"/>
                                  </p:stCondLst>
                                  <p:childTnLst>
                                    <p:set>
                                      <p:cBhvr>
                                        <p:cTn id="28" dur="1" fill="hold">
                                          <p:stCondLst>
                                            <p:cond delay="0"/>
                                          </p:stCondLst>
                                        </p:cTn>
                                        <p:tgtEl>
                                          <p:spTgt spid="9218">
                                            <p:txEl>
                                              <p:pRg st="5" end="5"/>
                                            </p:txEl>
                                          </p:spTgt>
                                        </p:tgtEl>
                                        <p:attrNameLst>
                                          <p:attrName>style.visibility</p:attrName>
                                        </p:attrNameLst>
                                      </p:cBhvr>
                                      <p:to>
                                        <p:strVal val="visible"/>
                                      </p:to>
                                    </p:set>
                                    <p:anim calcmode="lin" valueType="num">
                                      <p:cBhvr additive="base">
                                        <p:cTn id="29" dur="500" fill="hold"/>
                                        <p:tgtEl>
                                          <p:spTgt spid="9218">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21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Glöckchen"/>
                                        </p:tgtEl>
                                      </p:cMediaNode>
                                    </p:audio>
                                  </p:subTnLst>
                                </p:cTn>
                              </p:par>
                              <p:par>
                                <p:cTn id="31" presetID="2" presetClass="entr" presetSubtype="8" fill="hold" nodeType="withEffect">
                                  <p:stCondLst>
                                    <p:cond delay="0"/>
                                  </p:stCondLst>
                                  <p:childTnLst>
                                    <p:set>
                                      <p:cBhvr>
                                        <p:cTn id="32" dur="1" fill="hold">
                                          <p:stCondLst>
                                            <p:cond delay="0"/>
                                          </p:stCondLst>
                                        </p:cTn>
                                        <p:tgtEl>
                                          <p:spTgt spid="9218">
                                            <p:txEl>
                                              <p:pRg st="6" end="6"/>
                                            </p:txEl>
                                          </p:spTgt>
                                        </p:tgtEl>
                                        <p:attrNameLst>
                                          <p:attrName>style.visibility</p:attrName>
                                        </p:attrNameLst>
                                      </p:cBhvr>
                                      <p:to>
                                        <p:strVal val="visible"/>
                                      </p:to>
                                    </p:set>
                                    <p:anim calcmode="lin" valueType="num">
                                      <p:cBhvr additive="base">
                                        <p:cTn id="33" dur="500" fill="hold"/>
                                        <p:tgtEl>
                                          <p:spTgt spid="9218">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21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Glöckchen"/>
                                        </p:tgtEl>
                                      </p:cMediaNode>
                                    </p:audio>
                                  </p:subTnLst>
                                </p:cTn>
                              </p:par>
                              <p:par>
                                <p:cTn id="35" presetID="2" presetClass="entr" presetSubtype="8" fill="hold" nodeType="withEffect">
                                  <p:stCondLst>
                                    <p:cond delay="0"/>
                                  </p:stCondLst>
                                  <p:childTnLst>
                                    <p:set>
                                      <p:cBhvr>
                                        <p:cTn id="36" dur="1" fill="hold">
                                          <p:stCondLst>
                                            <p:cond delay="0"/>
                                          </p:stCondLst>
                                        </p:cTn>
                                        <p:tgtEl>
                                          <p:spTgt spid="9218">
                                            <p:txEl>
                                              <p:pRg st="7" end="7"/>
                                            </p:txEl>
                                          </p:spTgt>
                                        </p:tgtEl>
                                        <p:attrNameLst>
                                          <p:attrName>style.visibility</p:attrName>
                                        </p:attrNameLst>
                                      </p:cBhvr>
                                      <p:to>
                                        <p:strVal val="visible"/>
                                      </p:to>
                                    </p:set>
                                    <p:anim calcmode="lin" valueType="num">
                                      <p:cBhvr additive="base">
                                        <p:cTn id="37" dur="500" fill="hold"/>
                                        <p:tgtEl>
                                          <p:spTgt spid="9218">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Glöckchen"/>
                                        </p:tgtEl>
                                      </p:cMediaNode>
                                    </p:audio>
                                  </p:subTnLst>
                                </p:cTn>
                              </p:par>
                              <p:par>
                                <p:cTn id="39" presetID="2" presetClass="entr" presetSubtype="8" fill="hold" nodeType="withEffect">
                                  <p:stCondLst>
                                    <p:cond delay="0"/>
                                  </p:stCondLst>
                                  <p:childTnLst>
                                    <p:set>
                                      <p:cBhvr>
                                        <p:cTn id="40" dur="1" fill="hold">
                                          <p:stCondLst>
                                            <p:cond delay="0"/>
                                          </p:stCondLst>
                                        </p:cTn>
                                        <p:tgtEl>
                                          <p:spTgt spid="9218">
                                            <p:txEl>
                                              <p:pRg st="8" end="8"/>
                                            </p:txEl>
                                          </p:spTgt>
                                        </p:tgtEl>
                                        <p:attrNameLst>
                                          <p:attrName>style.visibility</p:attrName>
                                        </p:attrNameLst>
                                      </p:cBhvr>
                                      <p:to>
                                        <p:strVal val="visible"/>
                                      </p:to>
                                    </p:set>
                                    <p:anim calcmode="lin" valueType="num">
                                      <p:cBhvr additive="base">
                                        <p:cTn id="41" dur="500" fill="hold"/>
                                        <p:tgtEl>
                                          <p:spTgt spid="9218">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21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Rechteck 10240">
            <a:extLst>
              <a:ext uri="{FF2B5EF4-FFF2-40B4-BE49-F238E27FC236}">
                <a16:creationId xmlns:a16="http://schemas.microsoft.com/office/drawing/2014/main" id="{0E35A6D9-1233-A5C7-AF70-C1C6FAABA01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125"/>
            <a:ext cx="79248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additive="base">
                                        <p:cTn id="7" dur="500" fill="hold"/>
                                        <p:tgtEl>
                                          <p:spTgt spid="10241"/>
                                        </p:tgtEl>
                                        <p:attrNameLst>
                                          <p:attrName>ppt_x</p:attrName>
                                        </p:attrNameLst>
                                      </p:cBhvr>
                                      <p:tavLst>
                                        <p:tav tm="0">
                                          <p:val>
                                            <p:strVal val="#ppt_x"/>
                                          </p:val>
                                        </p:tav>
                                        <p:tav tm="100000">
                                          <p:val>
                                            <p:strVal val="#ppt_x"/>
                                          </p:val>
                                        </p:tav>
                                      </p:tavLst>
                                    </p:anim>
                                    <p:anim calcmode="lin" valueType="num">
                                      <p:cBhvr additive="base">
                                        <p:cTn id="8" dur="500" fill="hold"/>
                                        <p:tgtEl>
                                          <p:spTgt spid="102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ork-b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hteck 11264">
            <a:extLst>
              <a:ext uri="{FF2B5EF4-FFF2-40B4-BE49-F238E27FC236}">
                <a16:creationId xmlns:a16="http://schemas.microsoft.com/office/drawing/2014/main" id="{5D7004BA-7F01-FC1E-31CF-0FBF09DF2503}"/>
              </a:ext>
            </a:extLst>
          </p:cNvPr>
          <p:cNvSpPr>
            <a:spLocks noChangeArrowheads="1"/>
          </p:cNvSpPr>
          <p:nvPr/>
        </p:nvSpPr>
        <p:spPr bwMode="auto">
          <a:xfrm>
            <a:off x="838200" y="685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4400">
                <a:solidFill>
                  <a:schemeClr val="tx2"/>
                </a:solidFill>
                <a:effectLst>
                  <a:outerShdw blurRad="38100" dist="38100" dir="2700000" algn="tl">
                    <a:srgbClr val="000000"/>
                  </a:outerShdw>
                </a:effectLst>
              </a:rPr>
              <a:t>Beispiele für den technischen Umweltschutz im Produktionsbetrieb</a:t>
            </a:r>
          </a:p>
        </p:txBody>
      </p:sp>
      <p:sp>
        <p:nvSpPr>
          <p:cNvPr id="11266" name="Rechteck 11265">
            <a:extLst>
              <a:ext uri="{FF2B5EF4-FFF2-40B4-BE49-F238E27FC236}">
                <a16:creationId xmlns:a16="http://schemas.microsoft.com/office/drawing/2014/main" id="{5D949308-106E-F16C-9BAA-647FF4A8631B}"/>
              </a:ext>
            </a:extLst>
          </p:cNvPr>
          <p:cNvSpPr>
            <a:spLocks noChangeArrowheads="1"/>
          </p:cNvSpPr>
          <p:nvPr/>
        </p:nvSpPr>
        <p:spPr bwMode="auto">
          <a:xfrm>
            <a:off x="838200" y="28940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00FF00"/>
              </a:buClr>
              <a:buSzPct val="75000"/>
              <a:buFont typeface="Monotype Sorts" charset="2"/>
              <a:buChar char="n"/>
            </a:pPr>
            <a:r>
              <a:rPr lang="de-DE" altLang="de-DE" sz="3200">
                <a:effectLst>
                  <a:outerShdw blurRad="38100" dist="38100" dir="2700000" algn="tl">
                    <a:srgbClr val="000000"/>
                  </a:outerShdw>
                </a:effectLst>
              </a:rPr>
              <a:t>Pumpen richtig dimensionieren, beim optimalen </a:t>
            </a:r>
            <a:r>
              <a:rPr lang="de-DE" altLang="de-DE" sz="3200">
                <a:effectLst>
                  <a:outerShdw blurRad="38100" dist="38100" dir="2700000" algn="tl">
                    <a:srgbClr val="000000"/>
                  </a:outerShdw>
                </a:effectLst>
                <a:latin typeface="Symbol" panose="05050102010706020507" pitchFamily="18" charset="2"/>
              </a:rPr>
              <a:t>h </a:t>
            </a:r>
            <a:r>
              <a:rPr lang="de-DE" altLang="de-DE" sz="3200">
                <a:effectLst>
                  <a:outerShdw blurRad="38100" dist="38100" dir="2700000" algn="tl">
                    <a:srgbClr val="000000"/>
                  </a:outerShdw>
                </a:effectLst>
              </a:rPr>
              <a:t>betreiben</a:t>
            </a:r>
          </a:p>
          <a:p>
            <a:pPr>
              <a:spcBef>
                <a:spcPct val="20000"/>
              </a:spcBef>
              <a:buClr>
                <a:srgbClr val="00FF00"/>
              </a:buClr>
              <a:buSzPct val="75000"/>
              <a:buFont typeface="Monotype Sorts" charset="2"/>
              <a:buChar char="n"/>
            </a:pPr>
            <a:r>
              <a:rPr lang="de-DE" altLang="de-DE" sz="3200">
                <a:effectLst>
                  <a:outerShdw blurRad="38100" dist="38100" dir="2700000" algn="tl">
                    <a:srgbClr val="000000"/>
                  </a:outerShdw>
                </a:effectLst>
              </a:rPr>
              <a:t>Wirtschaftliche Rohrdurchmesser bestimmen und verwenden</a:t>
            </a:r>
          </a:p>
          <a:p>
            <a:pPr>
              <a:spcBef>
                <a:spcPct val="20000"/>
              </a:spcBef>
              <a:buClr>
                <a:srgbClr val="00FF00"/>
              </a:buClr>
              <a:buSzPct val="75000"/>
              <a:buFont typeface="Monotype Sorts" charset="2"/>
              <a:buChar char="n"/>
            </a:pPr>
            <a:r>
              <a:rPr lang="de-DE" altLang="de-DE" sz="3200">
                <a:effectLst>
                  <a:outerShdw blurRad="38100" dist="38100" dir="2700000" algn="tl">
                    <a:srgbClr val="000000"/>
                  </a:outerShdw>
                </a:effectLst>
              </a:rPr>
              <a:t>Wärmeverluste mindern durch optimale Isolierung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additive="base">
                                        <p:cTn id="7" dur="500" fill="hold"/>
                                        <p:tgtEl>
                                          <p:spTgt spid="11265"/>
                                        </p:tgtEl>
                                        <p:attrNameLst>
                                          <p:attrName>ppt_x</p:attrName>
                                        </p:attrNameLst>
                                      </p:cBhvr>
                                      <p:tavLst>
                                        <p:tav tm="0">
                                          <p:val>
                                            <p:strVal val="#ppt_x"/>
                                          </p:val>
                                        </p:tav>
                                        <p:tav tm="100000">
                                          <p:val>
                                            <p:strVal val="#ppt_x"/>
                                          </p:val>
                                        </p:tav>
                                      </p:tavLst>
                                    </p:anim>
                                    <p:anim calcmode="lin" valueType="num">
                                      <p:cBhvr additive="base">
                                        <p:cTn id="8" dur="500" fill="hold"/>
                                        <p:tgtEl>
                                          <p:spTgt spid="112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M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6">
                                            <p:txEl>
                                              <p:pRg st="0" end="0"/>
                                            </p:txEl>
                                          </p:spTgt>
                                        </p:tgtEl>
                                        <p:attrNameLst>
                                          <p:attrName>style.visibility</p:attrName>
                                        </p:attrNameLst>
                                      </p:cBhvr>
                                      <p:to>
                                        <p:strVal val="visible"/>
                                      </p:to>
                                    </p:set>
                                    <p:anim calcmode="lin" valueType="num">
                                      <p:cBhvr additive="base">
                                        <p:cTn id="13" dur="500" fill="hold"/>
                                        <p:tgtEl>
                                          <p:spTgt spid="1126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ork-bon.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66">
                                            <p:txEl>
                                              <p:pRg st="1" end="1"/>
                                            </p:txEl>
                                          </p:spTgt>
                                        </p:tgtEl>
                                        <p:attrNameLst>
                                          <p:attrName>style.visibility</p:attrName>
                                        </p:attrNameLst>
                                      </p:cBhvr>
                                      <p:to>
                                        <p:strVal val="visible"/>
                                      </p:to>
                                    </p:set>
                                    <p:anim calcmode="lin" valueType="num">
                                      <p:cBhvr additive="base">
                                        <p:cTn id="19" dur="500" fill="hold"/>
                                        <p:tgtEl>
                                          <p:spTgt spid="1126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ork-b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266">
                                            <p:txEl>
                                              <p:pRg st="2" end="2"/>
                                            </p:txEl>
                                          </p:spTgt>
                                        </p:tgtEl>
                                        <p:attrNameLst>
                                          <p:attrName>style.visibility</p:attrName>
                                        </p:attrNameLst>
                                      </p:cBhvr>
                                      <p:to>
                                        <p:strVal val="visible"/>
                                      </p:to>
                                    </p:set>
                                    <p:anim calcmode="lin" valueType="num">
                                      <p:cBhvr additive="base">
                                        <p:cTn id="25" dur="500" fill="hold"/>
                                        <p:tgtEl>
                                          <p:spTgt spid="1126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ork-b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utoUpdateAnimBg="0"/>
      <p:bldP spid="1126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Form 12288">
            <a:extLst>
              <a:ext uri="{FF2B5EF4-FFF2-40B4-BE49-F238E27FC236}">
                <a16:creationId xmlns:a16="http://schemas.microsoft.com/office/drawing/2014/main" id="{54C0CF3A-AAC0-46E6-001E-B8A115BA0CC1}"/>
              </a:ext>
            </a:extLst>
          </p:cNvPr>
          <p:cNvSpPr>
            <a:spLocks noGrp="1" noChangeArrowheads="1"/>
          </p:cNvSpPr>
          <p:nvPr>
            <p:ph type="title"/>
          </p:nvPr>
        </p:nvSpPr>
        <p:spPr>
          <a:noFill/>
        </p:spPr>
        <p:txBody>
          <a:bodyPr/>
          <a:lstStyle/>
          <a:p>
            <a:pPr marL="0" indent="0" algn="l" defTabSz="914400"/>
            <a:br>
              <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de-DE" altLang="de-DE">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290" name="Form 12289">
            <a:extLst>
              <a:ext uri="{FF2B5EF4-FFF2-40B4-BE49-F238E27FC236}">
                <a16:creationId xmlns:a16="http://schemas.microsoft.com/office/drawing/2014/main" id="{49273B2D-297D-FF09-9FB9-F69C8BDA75B2}"/>
              </a:ext>
            </a:extLst>
          </p:cNvPr>
          <p:cNvSpPr>
            <a:spLocks noGrp="1" noChangeArrowheads="1"/>
          </p:cNvSpPr>
          <p:nvPr>
            <p:ph type="body" idx="1"/>
          </p:nvPr>
        </p:nvSpPr>
        <p:spPr>
          <a:noFill/>
        </p:spPr>
        <p:txBody>
          <a:bodyPr/>
          <a:lstStyle/>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Lärmbelastung mindern durch Schallschutz</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bessere Energie - Nutzung durch Kraft - Wärme - Kopplung</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Senkung des Wärmebedarfs durch sinnvollen Wärmeaustausch</a:t>
            </a:r>
          </a:p>
          <a:p>
            <a:pPr defTabSz="914400">
              <a:buClr>
                <a:srgbClr val="00FF00"/>
              </a:buClr>
              <a:buSzPct val="75000"/>
              <a:buFont typeface="Monotype Sorts" charset="2"/>
              <a:buChar char="n"/>
            </a:pPr>
            <a:r>
              <a:rPr lang="de-DE" altLang="de-DE">
                <a:effectLst>
                  <a:outerShdw blurRad="38100" dist="38100" dir="2700000" algn="tl">
                    <a:srgbClr val="000000"/>
                  </a:outerShdw>
                </a:effectLst>
                <a:latin typeface="Arial" panose="020B0604020202020204" pitchFamily="34" charset="0"/>
                <a:cs typeface="Arial" panose="020B0604020202020204" pitchFamily="34" charset="0"/>
              </a:rPr>
              <a:t>Anwendung von Wärmepumpen</a:t>
            </a:r>
          </a:p>
        </p:txBody>
      </p:sp>
    </p:spTree>
  </p:cSld>
  <p:clrMapOvr>
    <a:masterClrMapping/>
  </p:clrMapOvr>
</p:sld>
</file>

<file path=ppt/theme/theme1.xml><?xml version="1.0" encoding="utf-8"?>
<a:theme xmlns:a="http://schemas.openxmlformats.org/drawingml/2006/main" name="Farbige Quadrate">
  <a:themeElements>
    <a:clrScheme name="Farbige Quadrate 1">
      <a:dk1>
        <a:srgbClr val="000000"/>
      </a:dk1>
      <a:lt1>
        <a:srgbClr val="FFFFFF"/>
      </a:lt1>
      <a:dk2>
        <a:srgbClr val="969696"/>
      </a:dk2>
      <a:lt2>
        <a:srgbClr val="FFFFFF"/>
      </a:lt2>
      <a:accent1>
        <a:srgbClr val="0000FF"/>
      </a:accent1>
      <a:accent2>
        <a:srgbClr val="66FF33"/>
      </a:accent2>
      <a:accent3>
        <a:srgbClr val="C9C9C9"/>
      </a:accent3>
      <a:accent4>
        <a:srgbClr val="DADADA"/>
      </a:accent4>
      <a:accent5>
        <a:srgbClr val="AAAAFF"/>
      </a:accent5>
      <a:accent6>
        <a:srgbClr val="5CE72D"/>
      </a:accent6>
      <a:hlink>
        <a:srgbClr val="D60093"/>
      </a:hlink>
      <a:folHlink>
        <a:srgbClr val="B2B2B2"/>
      </a:folHlink>
    </a:clrScheme>
    <a:fontScheme name="Farbige Quadrate">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Arial"/>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Arial"/>
            <a:cs typeface="Arial"/>
          </a:defRPr>
        </a:defPPr>
      </a:lstStyle>
    </a:lnDef>
  </a:objectDefaults>
  <a:extraClrSchemeLst>
    <a:extraClrScheme>
      <a:clrScheme name="Farbige Quadrate 1">
        <a:dk1>
          <a:srgbClr val="000000"/>
        </a:dk1>
        <a:lt1>
          <a:srgbClr val="FFFFFF"/>
        </a:lt1>
        <a:dk2>
          <a:srgbClr val="969696"/>
        </a:dk2>
        <a:lt2>
          <a:srgbClr val="FFFFFF"/>
        </a:lt2>
        <a:accent1>
          <a:srgbClr val="0000FF"/>
        </a:accent1>
        <a:accent2>
          <a:srgbClr val="66FF33"/>
        </a:accent2>
        <a:accent3>
          <a:srgbClr val="C9C9C9"/>
        </a:accent3>
        <a:accent4>
          <a:srgbClr val="DADADA"/>
        </a:accent4>
        <a:accent5>
          <a:srgbClr val="AAAAFF"/>
        </a:accent5>
        <a:accent6>
          <a:srgbClr val="5CE72D"/>
        </a:accent6>
        <a:hlink>
          <a:srgbClr val="D60093"/>
        </a:hlink>
        <a:folHlink>
          <a:srgbClr val="B2B2B2"/>
        </a:folHlink>
      </a:clrScheme>
      <a:clrMap bg1="dk2" tx1="lt1" bg2="dk1" tx2="lt2" accent1="accent1" accent2="accent2" accent3="accent3" accent4="accent4" accent5="accent5" accent6="accent6" hlink="hlink" folHlink="folHlink"/>
    </a:extraClrScheme>
    <a:extraClrScheme>
      <a:clrScheme name="Farbige Quadrate 2">
        <a:dk1>
          <a:srgbClr val="000000"/>
        </a:dk1>
        <a:lt1>
          <a:srgbClr val="FFFFFF"/>
        </a:lt1>
        <a:dk2>
          <a:srgbClr val="000000"/>
        </a:dk2>
        <a:lt2>
          <a:srgbClr val="FFFFCC"/>
        </a:lt2>
        <a:accent1>
          <a:srgbClr val="FF00FF"/>
        </a:accent1>
        <a:accent2>
          <a:srgbClr val="00FF00"/>
        </a:accent2>
        <a:accent3>
          <a:srgbClr val="FFFFFF"/>
        </a:accent3>
        <a:accent4>
          <a:srgbClr val="000000"/>
        </a:accent4>
        <a:accent5>
          <a:srgbClr val="FFAAFF"/>
        </a:accent5>
        <a:accent6>
          <a:srgbClr val="00E700"/>
        </a:accent6>
        <a:hlink>
          <a:srgbClr val="00FFFF"/>
        </a:hlink>
        <a:folHlink>
          <a:srgbClr val="808080"/>
        </a:folHlink>
      </a:clrScheme>
      <a:clrMap bg1="lt1" tx1="dk1" bg2="lt2" tx2="dk2" accent1="accent1" accent2="accent2" accent3="accent3" accent4="accent4" accent5="accent5" accent6="accent6" hlink="hlink" folHlink="folHlink"/>
    </a:extraClrScheme>
    <a:extraClrScheme>
      <a:clrScheme name="Farbige Quadrate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C:\MSOFFICE\VORLAGEN\Präsentationslayouts\Farbige Quadrate.pot</Template>
  <TotalTime>0</TotalTime>
  <Words>599</Words>
  <Application>Microsoft Office PowerPoint</Application>
  <PresentationFormat>Bildschirmpräsentation (4:3)</PresentationFormat>
  <Paragraphs>105</Paragraphs>
  <Slides>29</Slides>
  <Notes>0</Notes>
  <HiddenSlides>0</HiddenSlides>
  <MMClips>0</MMClips>
  <ScaleCrop>false</ScaleCrop>
  <HeadingPairs>
    <vt:vector size="8" baseType="variant">
      <vt:variant>
        <vt:lpstr>Verwendete Schriftarten</vt:lpstr>
      </vt:variant>
      <vt:variant>
        <vt:i4>15</vt:i4>
      </vt:variant>
      <vt:variant>
        <vt:lpstr>Design</vt:lpstr>
      </vt:variant>
      <vt:variant>
        <vt:i4>1</vt:i4>
      </vt:variant>
      <vt:variant>
        <vt:lpstr>Eingebettete OLE-Server</vt:lpstr>
      </vt:variant>
      <vt:variant>
        <vt:i4>2</vt:i4>
      </vt:variant>
      <vt:variant>
        <vt:lpstr>Folientitel</vt:lpstr>
      </vt:variant>
      <vt:variant>
        <vt:i4>29</vt:i4>
      </vt:variant>
    </vt:vector>
  </HeadingPairs>
  <TitlesOfParts>
    <vt:vector size="47" baseType="lpstr">
      <vt:lpstr>Arial</vt:lpstr>
      <vt:lpstr>+mj-lt</vt:lpstr>
      <vt:lpstr>+mj-ea</vt:lpstr>
      <vt:lpstr>+mj-cs</vt:lpstr>
      <vt:lpstr>+mn-lt</vt:lpstr>
      <vt:lpstr>+mn-ea</vt:lpstr>
      <vt:lpstr>+mn-cs</vt:lpstr>
      <vt:lpstr>Monotype Sorts</vt:lpstr>
      <vt:lpstr>Times New Roman</vt:lpstr>
      <vt:lpstr>Baskerville</vt:lpstr>
      <vt:lpstr>Math B</vt:lpstr>
      <vt:lpstr>Symbol</vt:lpstr>
      <vt:lpstr>Dolphin</vt:lpstr>
      <vt:lpstr>Amaze</vt:lpstr>
      <vt:lpstr>Liberate</vt:lpstr>
      <vt:lpstr>Farbige Quadrate</vt:lpstr>
      <vt:lpstr>MS Org Chart</vt:lpstr>
      <vt:lpstr>Formel</vt:lpstr>
      <vt:lpstr>Mechanische Verfahrenstechnik</vt:lpstr>
      <vt:lpstr>1. Allgemeine Grundlagen der Verfahrenstechnik</vt:lpstr>
      <vt:lpstr>PowerPoint-Präsentation</vt:lpstr>
      <vt:lpstr>wie funktioniert technischer Umweltschutz</vt:lpstr>
      <vt:lpstr>Technischer Umweltschutz ist</vt:lpstr>
      <vt:lpstr> </vt:lpstr>
      <vt:lpstr>PowerPoint-Präsentation</vt:lpstr>
      <vt:lpstr>PowerPoint-Präsentation</vt:lpstr>
      <vt:lpstr> </vt:lpstr>
      <vt:lpstr>PowerPoint-Präsentation</vt:lpstr>
      <vt:lpstr> </vt:lpstr>
      <vt:lpstr> </vt:lpstr>
      <vt:lpstr> </vt:lpstr>
      <vt:lpstr> </vt:lpstr>
      <vt:lpstr>Was ist Verfahrenstechnik ?</vt:lpstr>
      <vt:lpstr>PowerPoint-Präsentation</vt:lpstr>
      <vt:lpstr>Zielsetzung des Fachs Verfahrenstechnik</vt:lpstr>
      <vt:lpstr>PowerPoint-Präsentation</vt:lpstr>
      <vt:lpstr>PowerPoint-Präsentation</vt:lpstr>
      <vt:lpstr>Prozeß VT</vt:lpstr>
      <vt:lpstr>Darstellung von Kornverteilungen</vt:lpstr>
      <vt:lpstr>PowerPoint-Präsentation</vt:lpstr>
      <vt:lpstr>Mengenanteilsummenverteilung</vt:lpstr>
      <vt:lpstr>PowerPoint-Präsentation</vt:lpstr>
      <vt:lpstr>PowerPoint-Präsentation</vt:lpstr>
      <vt:lpstr>Mengenanteildichteverteilung</vt:lpstr>
      <vt:lpstr>PowerPoint-Präsentation</vt:lpstr>
      <vt:lpstr>Lageparameter und Momente</vt:lpstr>
      <vt:lpstr>Musik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Mechanische Verfahrenstechnik</dc:title>
  <dc:creator>Alexander Voigts</dc:creator>
  <cp:lastModifiedBy>Alexander Voigts</cp:lastModifiedBy>
  <cp:revision>18</cp:revision>
  <dcterms:created xsi:type="dcterms:W3CDTF">1995-06-17T23:31:02Z</dcterms:created>
  <dcterms:modified xsi:type="dcterms:W3CDTF">2024-02-08T21:14:14Z</dcterms:modified>
</cp:coreProperties>
</file>