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7">
            <a:extLst>
              <a:ext uri="{FF2B5EF4-FFF2-40B4-BE49-F238E27FC236}">
                <a16:creationId xmlns:a16="http://schemas.microsoft.com/office/drawing/2014/main" id="{B9E0CFEA-4DE9-E4DB-F29C-932CCAEFD4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524000" cy="6856413"/>
            <a:chOff x="0" y="0"/>
            <a:chExt cx="960" cy="4319"/>
          </a:xfrm>
        </p:grpSpPr>
        <p:sp>
          <p:nvSpPr>
            <p:cNvPr id="3" name="Rechteck 18">
              <a:extLst>
                <a:ext uri="{FF2B5EF4-FFF2-40B4-BE49-F238E27FC236}">
                  <a16:creationId xmlns:a16="http://schemas.microsoft.com/office/drawing/2014/main" id="{F2CA3777-7C72-378A-6F28-58DE2CB0FE1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4" name="Rechteck 19">
              <a:extLst>
                <a:ext uri="{FF2B5EF4-FFF2-40B4-BE49-F238E27FC236}">
                  <a16:creationId xmlns:a16="http://schemas.microsoft.com/office/drawing/2014/main" id="{E6187629-EDF1-E0F2-2F08-62CDA28C34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5" name="Rechteck 20">
              <a:extLst>
                <a:ext uri="{FF2B5EF4-FFF2-40B4-BE49-F238E27FC236}">
                  <a16:creationId xmlns:a16="http://schemas.microsoft.com/office/drawing/2014/main" id="{7410BBE0-28E1-71C1-0845-90B6D8FF989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6" name="Rechteck 21">
              <a:extLst>
                <a:ext uri="{FF2B5EF4-FFF2-40B4-BE49-F238E27FC236}">
                  <a16:creationId xmlns:a16="http://schemas.microsoft.com/office/drawing/2014/main" id="{E4CB6994-682B-CB57-EAD5-43B5B884FA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" name="Rechteck 22">
              <a:extLst>
                <a:ext uri="{FF2B5EF4-FFF2-40B4-BE49-F238E27FC236}">
                  <a16:creationId xmlns:a16="http://schemas.microsoft.com/office/drawing/2014/main" id="{472C4652-E9B0-8AE8-8683-84D45500E6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" name="Ellipse 23">
              <a:extLst>
                <a:ext uri="{FF2B5EF4-FFF2-40B4-BE49-F238E27FC236}">
                  <a16:creationId xmlns:a16="http://schemas.microsoft.com/office/drawing/2014/main" id="{D89E8724-6639-4DEC-DEE7-25753FEE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9" name="Rechteck 24">
              <a:extLst>
                <a:ext uri="{FF2B5EF4-FFF2-40B4-BE49-F238E27FC236}">
                  <a16:creationId xmlns:a16="http://schemas.microsoft.com/office/drawing/2014/main" id="{9FBF06FC-7EBB-9E80-6714-6334A0AF4F1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" name="Rechteck 25">
              <a:extLst>
                <a:ext uri="{FF2B5EF4-FFF2-40B4-BE49-F238E27FC236}">
                  <a16:creationId xmlns:a16="http://schemas.microsoft.com/office/drawing/2014/main" id="{D05AACFD-D93F-C272-4165-1DE9C1A39F5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" name="Rechteck 26">
              <a:extLst>
                <a:ext uri="{FF2B5EF4-FFF2-40B4-BE49-F238E27FC236}">
                  <a16:creationId xmlns:a16="http://schemas.microsoft.com/office/drawing/2014/main" id="{2033D975-9C36-3103-896C-85998874449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2" name="Form 27">
              <a:extLst>
                <a:ext uri="{FF2B5EF4-FFF2-40B4-BE49-F238E27FC236}">
                  <a16:creationId xmlns:a16="http://schemas.microsoft.com/office/drawing/2014/main" id="{9E1C48F4-D873-C718-6CB7-3F6A91E5A7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77" y="2257"/>
              <a:ext cx="198" cy="1152"/>
            </a:xfrm>
            <a:custGeom>
              <a:avLst/>
              <a:gdLst>
                <a:gd name="T0" fmla="*/ 198 w 21822"/>
                <a:gd name="T1" fmla="*/ 1152 h 43172"/>
                <a:gd name="T2" fmla="*/ 186 w 21822"/>
                <a:gd name="T3" fmla="*/ 0 h 43172"/>
                <a:gd name="T4" fmla="*/ 196 w 21822"/>
                <a:gd name="T5" fmla="*/ 576 h 43172"/>
                <a:gd name="T6" fmla="*/ 0 60000 65536"/>
                <a:gd name="T7" fmla="*/ 0 60000 65536"/>
                <a:gd name="T8" fmla="*/ 0 60000 65536"/>
                <a:gd name="T9" fmla="*/ 0 w 21822"/>
                <a:gd name="T10" fmla="*/ 0 h 43172"/>
                <a:gd name="T11" fmla="*/ 0 w 21822"/>
                <a:gd name="T12" fmla="*/ 0 h 4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2" h="43172" fill="none" extrusionOk="0">
                  <a:moveTo>
                    <a:pt x="21821" y="43170"/>
                  </a:moveTo>
                  <a:cubicBezTo>
                    <a:pt x="21748" y="43171"/>
                    <a:pt x="21674" y="43171"/>
                    <a:pt x="21600" y="43172"/>
                  </a:cubicBezTo>
                  <a:cubicBezTo>
                    <a:pt x="9670" y="43172"/>
                    <a:pt x="0" y="33501"/>
                    <a:pt x="0" y="21572"/>
                  </a:cubicBezTo>
                  <a:cubicBezTo>
                    <a:pt x="-1" y="10070"/>
                    <a:pt x="9011" y="586"/>
                    <a:pt x="20498" y="0"/>
                  </a:cubicBezTo>
                </a:path>
                <a:path w="21822" h="43172" stroke="0" extrusionOk="0">
                  <a:moveTo>
                    <a:pt x="21821" y="43170"/>
                  </a:moveTo>
                  <a:cubicBezTo>
                    <a:pt x="21748" y="43171"/>
                    <a:pt x="21674" y="43171"/>
                    <a:pt x="21600" y="43172"/>
                  </a:cubicBezTo>
                  <a:cubicBezTo>
                    <a:pt x="9670" y="43172"/>
                    <a:pt x="0" y="33501"/>
                    <a:pt x="0" y="21572"/>
                  </a:cubicBezTo>
                  <a:cubicBezTo>
                    <a:pt x="-1" y="10070"/>
                    <a:pt x="9011" y="586"/>
                    <a:pt x="20498" y="0"/>
                  </a:cubicBezTo>
                  <a:lnTo>
                    <a:pt x="21600" y="2157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66" name="Form 206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86000"/>
            <a:ext cx="7467600" cy="1143000"/>
          </a:xfrm>
        </p:spPr>
        <p:txBody>
          <a:bodyPr anchor="ctr"/>
          <a:lstStyle>
            <a:lvl1pPr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67" name="Form 206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eaLnBrk="0" fontAlgn="base" hangingPunct="0">
              <a:spcAft>
                <a:spcPct val="0"/>
              </a:spcAft>
              <a:buClr>
                <a:schemeClr val="accent2">
                  <a:alpha val="100000"/>
                </a:schemeClr>
              </a:buClr>
              <a:buNone/>
              <a:defRPr>
                <a:solidFill>
                  <a:schemeClr val="tx1">
                    <a:alpha val="100000"/>
                  </a:schemeClr>
                </a:solidFill>
                <a:latin typeface="Times New Roman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13" name="Rechteck 28">
            <a:extLst>
              <a:ext uri="{FF2B5EF4-FFF2-40B4-BE49-F238E27FC236}">
                <a16:creationId xmlns:a16="http://schemas.microsoft.com/office/drawing/2014/main" id="{8F827D93-6391-E4C8-6FD0-A5E8A6635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4" name="Rechteck 29">
            <a:extLst>
              <a:ext uri="{FF2B5EF4-FFF2-40B4-BE49-F238E27FC236}">
                <a16:creationId xmlns:a16="http://schemas.microsoft.com/office/drawing/2014/main" id="{2E06EF91-03F7-64B8-7CB2-1E9913603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5" name="Rechteck 30">
            <a:extLst>
              <a:ext uri="{FF2B5EF4-FFF2-40B4-BE49-F238E27FC236}">
                <a16:creationId xmlns:a16="http://schemas.microsoft.com/office/drawing/2014/main" id="{16641700-5180-E72B-EC6D-6FFA83B20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251B3A2-1B74-8DFB-7B76-FC83CF61A0E8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8494154-6F79-4265-9053-E0CA11B0DCFA}" type="datetime1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17" name="Rechteck 32">
            <a:extLst>
              <a:ext uri="{FF2B5EF4-FFF2-40B4-BE49-F238E27FC236}">
                <a16:creationId xmlns:a16="http://schemas.microsoft.com/office/drawing/2014/main" id="{D4FB9D71-5419-E559-7725-13B26771B1AC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A47B3C7-9742-F16E-6B65-FF51308C5373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57C9D3E-57AE-451E-B62A-87144847FD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698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78BD8-3E75-64F0-B8B3-5B1BCEB1F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4C0DF-8812-41B5-9CD9-DF092767185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9">
            <a:extLst>
              <a:ext uri="{FF2B5EF4-FFF2-40B4-BE49-F238E27FC236}">
                <a16:creationId xmlns:a16="http://schemas.microsoft.com/office/drawing/2014/main" id="{6DEC1D3E-53D8-7362-91B8-695E9C6EA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149E2BE-719C-76C9-A89E-979C66BC8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4EE3E-EC8A-4996-8889-887673B0E8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17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61D1BD-F21C-5A90-8B8E-2B5E56E43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09802-5F53-463C-983A-5421C5C1C66A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5" name="Rechteck 1039">
            <a:extLst>
              <a:ext uri="{FF2B5EF4-FFF2-40B4-BE49-F238E27FC236}">
                <a16:creationId xmlns:a16="http://schemas.microsoft.com/office/drawing/2014/main" id="{B2FFB6DC-255B-9988-C5D6-EEEF5C1D0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0A9DB7D-87AF-B6AF-ED69-304696B5A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C06E-3FB1-4C12-B907-B8C9CBD7B9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28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93CB50-0FA6-1957-384B-2C1C1AFE2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77996-B468-44FA-83F1-706A7528032E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9">
            <a:extLst>
              <a:ext uri="{FF2B5EF4-FFF2-40B4-BE49-F238E27FC236}">
                <a16:creationId xmlns:a16="http://schemas.microsoft.com/office/drawing/2014/main" id="{8A5B6765-38AB-EA88-E60E-435CA148A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3E0F142-0070-B976-FA26-9D0E60AA6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F034E-C1C7-40D4-9752-0E276C202B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45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0FBDEC-44A1-78F1-E2A6-C23DC1B28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1C98D-1898-4DA7-97D8-2955C2AE98AB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8" name="Rechteck 1039">
            <a:extLst>
              <a:ext uri="{FF2B5EF4-FFF2-40B4-BE49-F238E27FC236}">
                <a16:creationId xmlns:a16="http://schemas.microsoft.com/office/drawing/2014/main" id="{C7C4D98F-43AF-231A-00E2-1AD3CDE4A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5B2457-920E-A50D-B8BD-A032ACAA4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378AB-5DC3-4ABC-A335-746E63053B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2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2664F53-D538-9FA6-5436-6BB4CED0E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75423-F938-492C-8F04-4B39F5E4D706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4" name="Rechteck 1039">
            <a:extLst>
              <a:ext uri="{FF2B5EF4-FFF2-40B4-BE49-F238E27FC236}">
                <a16:creationId xmlns:a16="http://schemas.microsoft.com/office/drawing/2014/main" id="{537B1C10-8892-3D20-FE53-0ECFBFC38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B767BC-E2B8-136D-33FF-7B40392BF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D64F2-6CFE-4D0C-913A-1AC5565D8E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584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4DBCE8-0BB9-6169-248D-EBB47F001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EF463-E275-4FE5-B2C8-B89DBE289B20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3" name="Rechteck 1039">
            <a:extLst>
              <a:ext uri="{FF2B5EF4-FFF2-40B4-BE49-F238E27FC236}">
                <a16:creationId xmlns:a16="http://schemas.microsoft.com/office/drawing/2014/main" id="{FF13EA84-1FB1-1D82-338B-7948ED8B5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421C51-78A5-2921-39B6-F7979369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BB02-FD6D-4943-9891-BF96D51FDE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030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74F7881-C5AE-7F4E-7F89-945906A3E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FA40C-8534-4343-B5CB-D9BCB36029D1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9">
            <a:extLst>
              <a:ext uri="{FF2B5EF4-FFF2-40B4-BE49-F238E27FC236}">
                <a16:creationId xmlns:a16="http://schemas.microsoft.com/office/drawing/2014/main" id="{F69C0274-ECAF-5D48-BD0D-28FCAF4F6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7823F4A-CCB0-B9EB-511A-F5D932189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4A41-D8D1-434C-AAFE-44B8A945A7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619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A019AF-6776-5CBC-00DB-8CB0B819A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89728-B14A-477D-8165-715425F64D26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6" name="Rechteck 1039">
            <a:extLst>
              <a:ext uri="{FF2B5EF4-FFF2-40B4-BE49-F238E27FC236}">
                <a16:creationId xmlns:a16="http://schemas.microsoft.com/office/drawing/2014/main" id="{7B1D47BA-D711-771E-A860-86631C539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255706-1F64-A9AF-F2E0-A15456CD7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10E63-2D6C-48B4-A77B-04FC0641A2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883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2">
            <a:extLst>
              <a:ext uri="{FF2B5EF4-FFF2-40B4-BE49-F238E27FC236}">
                <a16:creationId xmlns:a16="http://schemas.microsoft.com/office/drawing/2014/main" id="{0B73AF8A-25A3-925B-D117-FC25CF26B6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524000" cy="6856413"/>
            <a:chOff x="0" y="0"/>
            <a:chExt cx="960" cy="4319"/>
          </a:xfrm>
        </p:grpSpPr>
        <p:sp>
          <p:nvSpPr>
            <p:cNvPr id="7176" name="Rechteck 1025">
              <a:extLst>
                <a:ext uri="{FF2B5EF4-FFF2-40B4-BE49-F238E27FC236}">
                  <a16:creationId xmlns:a16="http://schemas.microsoft.com/office/drawing/2014/main" id="{D2A5B3FC-7757-A828-BDC5-256320AEDDE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1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7" name="Rechteck 1026">
              <a:extLst>
                <a:ext uri="{FF2B5EF4-FFF2-40B4-BE49-F238E27FC236}">
                  <a16:creationId xmlns:a16="http://schemas.microsoft.com/office/drawing/2014/main" id="{23AE01D4-9C5D-1874-8630-FA50AC3DB2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8" name="Rechteck 1027">
              <a:extLst>
                <a:ext uri="{FF2B5EF4-FFF2-40B4-BE49-F238E27FC236}">
                  <a16:creationId xmlns:a16="http://schemas.microsoft.com/office/drawing/2014/main" id="{623C8D93-F763-BA90-9AB8-87D819E369B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79" name="Rechteck 1028">
              <a:extLst>
                <a:ext uri="{FF2B5EF4-FFF2-40B4-BE49-F238E27FC236}">
                  <a16:creationId xmlns:a16="http://schemas.microsoft.com/office/drawing/2014/main" id="{BEF3BCF7-0C07-6913-51B8-72D0C416C91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0" name="Rechteck 1029">
              <a:extLst>
                <a:ext uri="{FF2B5EF4-FFF2-40B4-BE49-F238E27FC236}">
                  <a16:creationId xmlns:a16="http://schemas.microsoft.com/office/drawing/2014/main" id="{A394EFAB-D51A-8770-5926-32C8B0E9593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1" name="Ellipse 1030">
              <a:extLst>
                <a:ext uri="{FF2B5EF4-FFF2-40B4-BE49-F238E27FC236}">
                  <a16:creationId xmlns:a16="http://schemas.microsoft.com/office/drawing/2014/main" id="{89A91566-D939-0B29-67A7-C655CD240C2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2" name="Rechteck 1031">
              <a:extLst>
                <a:ext uri="{FF2B5EF4-FFF2-40B4-BE49-F238E27FC236}">
                  <a16:creationId xmlns:a16="http://schemas.microsoft.com/office/drawing/2014/main" id="{0E4E258C-135F-B884-6F20-761E4EE5B24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3" name="Rechteck 1032">
              <a:extLst>
                <a:ext uri="{FF2B5EF4-FFF2-40B4-BE49-F238E27FC236}">
                  <a16:creationId xmlns:a16="http://schemas.microsoft.com/office/drawing/2014/main" id="{17A5C19B-2568-A305-967F-9DE878388A86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4" name="Rechteck 1033">
              <a:extLst>
                <a:ext uri="{FF2B5EF4-FFF2-40B4-BE49-F238E27FC236}">
                  <a16:creationId xmlns:a16="http://schemas.microsoft.com/office/drawing/2014/main" id="{FF85CF14-D38A-A322-2376-8FC8E05157F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185" name="Form 1034">
              <a:extLst>
                <a:ext uri="{FF2B5EF4-FFF2-40B4-BE49-F238E27FC236}">
                  <a16:creationId xmlns:a16="http://schemas.microsoft.com/office/drawing/2014/main" id="{272EB44B-6A30-B3D8-30FC-636FF9285C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77" y="2257"/>
              <a:ext cx="198" cy="1152"/>
            </a:xfrm>
            <a:custGeom>
              <a:avLst/>
              <a:gdLst>
                <a:gd name="T0" fmla="*/ 198 w 21822"/>
                <a:gd name="T1" fmla="*/ 1152 h 43172"/>
                <a:gd name="T2" fmla="*/ 186 w 21822"/>
                <a:gd name="T3" fmla="*/ 0 h 43172"/>
                <a:gd name="T4" fmla="*/ 196 w 21822"/>
                <a:gd name="T5" fmla="*/ 576 h 43172"/>
                <a:gd name="T6" fmla="*/ 0 60000 65536"/>
                <a:gd name="T7" fmla="*/ 0 60000 65536"/>
                <a:gd name="T8" fmla="*/ 0 60000 65536"/>
                <a:gd name="T9" fmla="*/ 0 w 21822"/>
                <a:gd name="T10" fmla="*/ 0 h 43172"/>
                <a:gd name="T11" fmla="*/ 0 w 21822"/>
                <a:gd name="T12" fmla="*/ 0 h 4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22" h="43172" fill="none" extrusionOk="0">
                  <a:moveTo>
                    <a:pt x="21821" y="43170"/>
                  </a:moveTo>
                  <a:cubicBezTo>
                    <a:pt x="21748" y="43171"/>
                    <a:pt x="21674" y="43171"/>
                    <a:pt x="21600" y="43172"/>
                  </a:cubicBezTo>
                  <a:cubicBezTo>
                    <a:pt x="9670" y="43172"/>
                    <a:pt x="0" y="33501"/>
                    <a:pt x="0" y="21572"/>
                  </a:cubicBezTo>
                  <a:cubicBezTo>
                    <a:pt x="-1" y="10070"/>
                    <a:pt x="9011" y="586"/>
                    <a:pt x="20498" y="0"/>
                  </a:cubicBezTo>
                </a:path>
                <a:path w="21822" h="43172" stroke="0" extrusionOk="0">
                  <a:moveTo>
                    <a:pt x="21821" y="43170"/>
                  </a:moveTo>
                  <a:cubicBezTo>
                    <a:pt x="21748" y="43171"/>
                    <a:pt x="21674" y="43171"/>
                    <a:pt x="21600" y="43172"/>
                  </a:cubicBezTo>
                  <a:cubicBezTo>
                    <a:pt x="9670" y="43172"/>
                    <a:pt x="0" y="33501"/>
                    <a:pt x="0" y="21572"/>
                  </a:cubicBezTo>
                  <a:cubicBezTo>
                    <a:pt x="-1" y="10070"/>
                    <a:pt x="9011" y="586"/>
                    <a:pt x="20498" y="0"/>
                  </a:cubicBezTo>
                  <a:lnTo>
                    <a:pt x="21600" y="2157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37" name="Rechteck 1036">
            <a:extLst>
              <a:ext uri="{FF2B5EF4-FFF2-40B4-BE49-F238E27FC236}">
                <a16:creationId xmlns:a16="http://schemas.microsoft.com/office/drawing/2014/main" id="{133B798E-51CD-DCB8-C35B-F894B1CEA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8" name="Rechteck 1037">
            <a:extLst>
              <a:ext uri="{FF2B5EF4-FFF2-40B4-BE49-F238E27FC236}">
                <a16:creationId xmlns:a16="http://schemas.microsoft.com/office/drawing/2014/main" id="{C8CACF0A-8A22-31EF-F953-9709CE901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9" name="Rechteck 1038">
            <a:extLst>
              <a:ext uri="{FF2B5EF4-FFF2-40B4-BE49-F238E27FC236}">
                <a16:creationId xmlns:a16="http://schemas.microsoft.com/office/drawing/2014/main" id="{819B0456-3AFD-7E0D-6467-A5A5FB9EDE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A72902-8BCB-4A21-8162-A446DFE75E8A}" type="datetimeFigureOut">
              <a:rPr lang="de-DE" altLang="de-DE"/>
              <a:pPr/>
              <a:t>08.02.2024</a:t>
            </a:fld>
            <a:endParaRPr lang="de-DE" altLang="de-DE"/>
          </a:p>
        </p:txBody>
      </p:sp>
      <p:sp>
        <p:nvSpPr>
          <p:cNvPr id="7174" name="Rechteck 1039">
            <a:extLst>
              <a:ext uri="{FF2B5EF4-FFF2-40B4-BE49-F238E27FC236}">
                <a16:creationId xmlns:a16="http://schemas.microsoft.com/office/drawing/2014/main" id="{AD27BBED-8A10-E78F-226B-A77A110A09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41" name="Rechteck 1040">
            <a:extLst>
              <a:ext uri="{FF2B5EF4-FFF2-40B4-BE49-F238E27FC236}">
                <a16:creationId xmlns:a16="http://schemas.microsoft.com/office/drawing/2014/main" id="{740B99A1-51F5-A0D9-40C8-F9ADD8221F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C8CD19-8466-4617-8521-E0567B7DDA2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3CA6995B-E479-09BC-0BA3-F99B97D872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4676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Mechanische Verfahrenstechnik und Strömungslehre 4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9028EBBD-EC49-D45F-5996-36B1A885A0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algn="ctr" defTabSz="914400"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nach den Skripten von Bittner, Lautenschlager, Lehner und den Büchern von Vollhardt + Bohl</a:t>
            </a:r>
          </a:p>
          <a:p>
            <a:pPr algn="ctr" defTabSz="914400"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zusammengestellt von A. Voigts    </a:t>
            </a:r>
          </a:p>
          <a:p>
            <a:pPr algn="ctr" defTabSz="914400"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>
                <a:latin typeface="Times New Roman" panose="02020603050405020304" pitchFamily="18" charset="0"/>
                <a:cs typeface="Arial" panose="020B0604020202020204" pitchFamily="34" charset="0"/>
              </a:rPr>
              <a:t>© 2000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06ACCC07-FC15-AD17-CDFA-A66AF60EC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Das D’Alembert’sche Paradoxon</a:t>
            </a:r>
          </a:p>
        </p:txBody>
      </p:sp>
      <p:pic>
        <p:nvPicPr>
          <p:cNvPr id="12290" name="Rechteck 12289">
            <a:extLst>
              <a:ext uri="{FF2B5EF4-FFF2-40B4-BE49-F238E27FC236}">
                <a16:creationId xmlns:a16="http://schemas.microsoft.com/office/drawing/2014/main" id="{867A7898-BC09-B19A-CC98-44A75D462AB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768475"/>
            <a:ext cx="76088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3312">
            <a:extLst>
              <a:ext uri="{FF2B5EF4-FFF2-40B4-BE49-F238E27FC236}">
                <a16:creationId xmlns:a16="http://schemas.microsoft.com/office/drawing/2014/main" id="{4BE552DB-D072-73AE-8BA6-2C9BCFD0929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4336">
            <a:extLst>
              <a:ext uri="{FF2B5EF4-FFF2-40B4-BE49-F238E27FC236}">
                <a16:creationId xmlns:a16="http://schemas.microsoft.com/office/drawing/2014/main" id="{117E7653-A161-6B99-82CD-9A6212175A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142413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B62AD734-F4B9-320B-C7CC-23C089476C0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A49E3AAD-F767-83EB-7C0B-88EB949D07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C0E06C85-BF79-AE5E-122B-9AD7AB8A90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EC4ADEDC-D0D6-83A4-4C50-BAA8BE256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75"/>
            <a:ext cx="792321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ABB38F81-E0C0-D7D8-0D4F-28D54DAB2A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rm 21504">
            <a:extLst>
              <a:ext uri="{FF2B5EF4-FFF2-40B4-BE49-F238E27FC236}">
                <a16:creationId xmlns:a16="http://schemas.microsoft.com/office/drawing/2014/main" id="{FAFBD792-4CE0-A60E-F1C9-80EBA0E3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die Reynolds Zahl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5BA33406-83F5-55F2-8F07-03B34A1AF6AE}"/>
              </a:ext>
            </a:extLst>
          </p:cNvPr>
          <p:cNvGraphicFramePr>
            <a:graphicFrameLocks/>
          </p:cNvGraphicFramePr>
          <p:nvPr/>
        </p:nvGraphicFramePr>
        <p:xfrm>
          <a:off x="1524000" y="1693863"/>
          <a:ext cx="7161213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2717640" imgH="1739880" progId="Equation.2">
                  <p:embed/>
                </p:oleObj>
              </mc:Choice>
              <mc:Fallback>
                <p:oleObj name="Formel" r:id="rId3" imgW="2717640" imgH="1739880" progId="Equation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93863"/>
                        <a:ext cx="7161213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>
            <a:extLst>
              <a:ext uri="{FF2B5EF4-FFF2-40B4-BE49-F238E27FC236}">
                <a16:creationId xmlns:a16="http://schemas.microsoft.com/office/drawing/2014/main" id="{135C99D4-4D3A-C162-0AA4-97D54437BE0D}"/>
              </a:ext>
            </a:extLst>
          </p:cNvPr>
          <p:cNvGraphicFramePr>
            <a:graphicFrameLocks/>
          </p:cNvGraphicFramePr>
          <p:nvPr/>
        </p:nvGraphicFramePr>
        <p:xfrm>
          <a:off x="1885950" y="0"/>
          <a:ext cx="5362575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1701720" imgH="2171520" progId="Equation.2">
                  <p:embed/>
                </p:oleObj>
              </mc:Choice>
              <mc:Fallback>
                <p:oleObj name="Formel" r:id="rId3" imgW="1701720" imgH="2171520" progId="Equation.2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0"/>
                        <a:ext cx="5362575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611694B8-0DDE-F128-4CC5-8D287DD88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geschlossener Behälter mit Überdruck</a:t>
            </a:r>
          </a:p>
        </p:txBody>
      </p:sp>
      <p:sp>
        <p:nvSpPr>
          <p:cNvPr id="4098" name="Rechteck 4097">
            <a:extLst>
              <a:ext uri="{FF2B5EF4-FFF2-40B4-BE49-F238E27FC236}">
                <a16:creationId xmlns:a16="http://schemas.microsoft.com/office/drawing/2014/main" id="{4DAEB3F0-B785-B115-BA53-36CF14C9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1 --&gt; 2</a:t>
            </a:r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2CFE5019-CF88-4CBC-9E5F-EBEAA8F3105A}"/>
              </a:ext>
            </a:extLst>
          </p:cNvPr>
          <p:cNvGraphicFramePr>
            <a:graphicFrameLocks/>
          </p:cNvGraphicFramePr>
          <p:nvPr/>
        </p:nvGraphicFramePr>
        <p:xfrm>
          <a:off x="3014663" y="2532063"/>
          <a:ext cx="5824537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3098520" imgH="1777680" progId="Equation.2">
                  <p:embed/>
                </p:oleObj>
              </mc:Choice>
              <mc:Fallback>
                <p:oleObj name="Formel" r:id="rId4" imgW="3098520" imgH="1777680" progId="Equation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2532063"/>
                        <a:ext cx="5824537" cy="332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0" name="Group 3">
            <a:extLst>
              <a:ext uri="{FF2B5EF4-FFF2-40B4-BE49-F238E27FC236}">
                <a16:creationId xmlns:a16="http://schemas.microsoft.com/office/drawing/2014/main" id="{5BF191B8-D88C-E1F7-45A2-D1E6664AFA12}"/>
              </a:ext>
            </a:extLst>
          </p:cNvPr>
          <p:cNvGrpSpPr>
            <a:grpSpLocks/>
          </p:cNvGrpSpPr>
          <p:nvPr/>
        </p:nvGrpSpPr>
        <p:grpSpPr bwMode="auto">
          <a:xfrm>
            <a:off x="1435100" y="1130300"/>
            <a:ext cx="7478713" cy="2540000"/>
            <a:chOff x="904" y="712"/>
            <a:chExt cx="4711" cy="1600"/>
          </a:xfrm>
        </p:grpSpPr>
        <p:sp>
          <p:nvSpPr>
            <p:cNvPr id="6147" name="Rechteck 24576">
              <a:extLst>
                <a:ext uri="{FF2B5EF4-FFF2-40B4-BE49-F238E27FC236}">
                  <a16:creationId xmlns:a16="http://schemas.microsoft.com/office/drawing/2014/main" id="{742D6F65-8A9D-1828-E1DA-E03E2AB57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712"/>
              <a:ext cx="4671" cy="1600"/>
            </a:xfrm>
            <a:prstGeom prst="rect">
              <a:avLst/>
            </a:prstGeom>
            <a:solidFill>
              <a:schemeClr val="tx2"/>
            </a:solidFill>
            <a:ln w="1270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graphicFrame>
          <p:nvGraphicFramePr>
            <p:cNvPr id="6145" name="Object 2">
              <a:extLst>
                <a:ext uri="{FF2B5EF4-FFF2-40B4-BE49-F238E27FC236}">
                  <a16:creationId xmlns:a16="http://schemas.microsoft.com/office/drawing/2014/main" id="{8F453CCD-3072-63DA-496A-48CA28B1DED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60" y="716"/>
            <a:ext cx="4655" cy="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3" imgW="1295280" imgH="393480" progId="Equation.2">
                    <p:embed/>
                  </p:oleObj>
                </mc:Choice>
                <mc:Fallback>
                  <p:oleObj name="Formel" r:id="rId3" imgW="1295280" imgH="393480" progId="Equation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716"/>
                          <a:ext cx="4655" cy="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39EFE506-7FA3-9C0C-3CAC-22824FF575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2413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57D15068-5CD9-681E-C2E3-B4688FE68F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0"/>
            <a:ext cx="7535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F58492B2-9C63-BE29-1599-F8EF42CE3C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-1588"/>
            <a:ext cx="65262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62EA4B11-D06A-9F00-8C4F-C1533D55C2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8"/>
            <a:ext cx="9142413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29696">
            <a:extLst>
              <a:ext uri="{FF2B5EF4-FFF2-40B4-BE49-F238E27FC236}">
                <a16:creationId xmlns:a16="http://schemas.microsoft.com/office/drawing/2014/main" id="{C04BD60E-DE72-CB0F-1F14-93328E595F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71818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30720">
            <a:extLst>
              <a:ext uri="{FF2B5EF4-FFF2-40B4-BE49-F238E27FC236}">
                <a16:creationId xmlns:a16="http://schemas.microsoft.com/office/drawing/2014/main" id="{4FAD2DEC-BEB3-1CE1-AE70-8855D19425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9142413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A3D6E251-2914-8E7F-E9EF-28DE20ABCE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24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hteck 32768">
            <a:extLst>
              <a:ext uri="{FF2B5EF4-FFF2-40B4-BE49-F238E27FC236}">
                <a16:creationId xmlns:a16="http://schemas.microsoft.com/office/drawing/2014/main" id="{CBEDF4C9-21E8-B130-6AAA-9A52CA7083E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914241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09758F2B-C591-113A-255C-DFCD4B6694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138"/>
            <a:ext cx="91424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42BB22A8-8420-C1C6-9DC9-E51D8A63B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Druckverlauf</a:t>
            </a:r>
          </a:p>
        </p:txBody>
      </p:sp>
      <p:grpSp>
        <p:nvGrpSpPr>
          <p:cNvPr id="7266" name="Group 8">
            <a:extLst>
              <a:ext uri="{FF2B5EF4-FFF2-40B4-BE49-F238E27FC236}">
                <a16:creationId xmlns:a16="http://schemas.microsoft.com/office/drawing/2014/main" id="{9E9B5123-A962-0918-A665-EB25528A177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600200"/>
            <a:ext cx="2209800" cy="2362200"/>
            <a:chOff x="1392" y="1008"/>
            <a:chExt cx="1392" cy="1488"/>
          </a:xfrm>
        </p:grpSpPr>
        <p:sp>
          <p:nvSpPr>
            <p:cNvPr id="10302" name="Gerade Verbindung 5121">
              <a:extLst>
                <a:ext uri="{FF2B5EF4-FFF2-40B4-BE49-F238E27FC236}">
                  <a16:creationId xmlns:a16="http://schemas.microsoft.com/office/drawing/2014/main" id="{ED4663C1-BA94-F5CF-598A-669AB85DA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008"/>
              <a:ext cx="0" cy="10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3" name="Gerade Verbindung 5122">
              <a:extLst>
                <a:ext uri="{FF2B5EF4-FFF2-40B4-BE49-F238E27FC236}">
                  <a16:creationId xmlns:a16="http://schemas.microsoft.com/office/drawing/2014/main" id="{0353D834-BABD-04A4-1DA4-C39AB18EC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064"/>
              <a:ext cx="13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4" name="Gerade Verbindung 5123">
              <a:extLst>
                <a:ext uri="{FF2B5EF4-FFF2-40B4-BE49-F238E27FC236}">
                  <a16:creationId xmlns:a16="http://schemas.microsoft.com/office/drawing/2014/main" id="{FA17FC95-E2F1-C563-8E1F-0991FEB5D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5" name="Gerade Verbindung 5124">
              <a:extLst>
                <a:ext uri="{FF2B5EF4-FFF2-40B4-BE49-F238E27FC236}">
                  <a16:creationId xmlns:a16="http://schemas.microsoft.com/office/drawing/2014/main" id="{FC7F628D-B5FB-AAF1-0520-FF6B154EE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6" name="Gerade Verbindung 5125">
              <a:extLst>
                <a:ext uri="{FF2B5EF4-FFF2-40B4-BE49-F238E27FC236}">
                  <a16:creationId xmlns:a16="http://schemas.microsoft.com/office/drawing/2014/main" id="{94716863-4AC5-E318-3685-F8E0BF0F0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7" name="Rechteck 5126">
              <a:extLst>
                <a:ext uri="{FF2B5EF4-FFF2-40B4-BE49-F238E27FC236}">
                  <a16:creationId xmlns:a16="http://schemas.microsoft.com/office/drawing/2014/main" id="{EACAD32D-81CE-07A6-812F-8018D6BD1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208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1     3     2</a:t>
              </a:r>
            </a:p>
          </p:txBody>
        </p:sp>
      </p:grpSp>
      <p:grpSp>
        <p:nvGrpSpPr>
          <p:cNvPr id="3000" name="Group 15">
            <a:extLst>
              <a:ext uri="{FF2B5EF4-FFF2-40B4-BE49-F238E27FC236}">
                <a16:creationId xmlns:a16="http://schemas.microsoft.com/office/drawing/2014/main" id="{F82DE741-B957-DFD9-0466-1E765A0F4E11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00200"/>
            <a:ext cx="2209800" cy="2362200"/>
            <a:chOff x="3888" y="1008"/>
            <a:chExt cx="1392" cy="1488"/>
          </a:xfrm>
        </p:grpSpPr>
        <p:sp>
          <p:nvSpPr>
            <p:cNvPr id="10296" name="Gerade Verbindung 5128">
              <a:extLst>
                <a:ext uri="{FF2B5EF4-FFF2-40B4-BE49-F238E27FC236}">
                  <a16:creationId xmlns:a16="http://schemas.microsoft.com/office/drawing/2014/main" id="{0B10DB79-A1B4-0F9A-7D45-277D640D7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08"/>
              <a:ext cx="0" cy="10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7" name="Gerade Verbindung 5129">
              <a:extLst>
                <a:ext uri="{FF2B5EF4-FFF2-40B4-BE49-F238E27FC236}">
                  <a16:creationId xmlns:a16="http://schemas.microsoft.com/office/drawing/2014/main" id="{E0B7AF27-A954-DB5C-7474-39C9DBA7E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064"/>
              <a:ext cx="13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8" name="Gerade Verbindung 5130">
              <a:extLst>
                <a:ext uri="{FF2B5EF4-FFF2-40B4-BE49-F238E27FC236}">
                  <a16:creationId xmlns:a16="http://schemas.microsoft.com/office/drawing/2014/main" id="{5B78E32E-810B-0183-9A85-68FB99DEC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9" name="Gerade Verbindung 5131">
              <a:extLst>
                <a:ext uri="{FF2B5EF4-FFF2-40B4-BE49-F238E27FC236}">
                  <a16:creationId xmlns:a16="http://schemas.microsoft.com/office/drawing/2014/main" id="{3436506D-4646-23BD-1758-0A127C2742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0" name="Gerade Verbindung 5132">
              <a:extLst>
                <a:ext uri="{FF2B5EF4-FFF2-40B4-BE49-F238E27FC236}">
                  <a16:creationId xmlns:a16="http://schemas.microsoft.com/office/drawing/2014/main" id="{E0DC0A15-74D1-3CB9-8618-24FCB7904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016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Rechteck 5133">
              <a:extLst>
                <a:ext uri="{FF2B5EF4-FFF2-40B4-BE49-F238E27FC236}">
                  <a16:creationId xmlns:a16="http://schemas.microsoft.com/office/drawing/2014/main" id="{3FAF340C-90F7-63C5-002B-ECE70234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208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1     3     2</a:t>
              </a:r>
            </a:p>
          </p:txBody>
        </p:sp>
      </p:grpSp>
      <p:grpSp>
        <p:nvGrpSpPr>
          <p:cNvPr id="7677" name="Group 22">
            <a:extLst>
              <a:ext uri="{FF2B5EF4-FFF2-40B4-BE49-F238E27FC236}">
                <a16:creationId xmlns:a16="http://schemas.microsoft.com/office/drawing/2014/main" id="{42183F91-B8F0-6D70-F6FD-AFF97FB1817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114800"/>
            <a:ext cx="2209800" cy="2362200"/>
            <a:chOff x="1392" y="2592"/>
            <a:chExt cx="1392" cy="1488"/>
          </a:xfrm>
        </p:grpSpPr>
        <p:sp>
          <p:nvSpPr>
            <p:cNvPr id="10290" name="Gerade Verbindung 5135">
              <a:extLst>
                <a:ext uri="{FF2B5EF4-FFF2-40B4-BE49-F238E27FC236}">
                  <a16:creationId xmlns:a16="http://schemas.microsoft.com/office/drawing/2014/main" id="{B59E8284-0B56-58A8-74E6-5016936C4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592"/>
              <a:ext cx="0" cy="10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1" name="Gerade Verbindung 5136">
              <a:extLst>
                <a:ext uri="{FF2B5EF4-FFF2-40B4-BE49-F238E27FC236}">
                  <a16:creationId xmlns:a16="http://schemas.microsoft.com/office/drawing/2014/main" id="{94D2C879-2C48-4010-BB68-C8FE030D5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648"/>
              <a:ext cx="13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2" name="Gerade Verbindung 5137">
              <a:extLst>
                <a:ext uri="{FF2B5EF4-FFF2-40B4-BE49-F238E27FC236}">
                  <a16:creationId xmlns:a16="http://schemas.microsoft.com/office/drawing/2014/main" id="{F31058D2-5207-8AE1-3DFE-74C13C1F1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3" name="Gerade Verbindung 5138">
              <a:extLst>
                <a:ext uri="{FF2B5EF4-FFF2-40B4-BE49-F238E27FC236}">
                  <a16:creationId xmlns:a16="http://schemas.microsoft.com/office/drawing/2014/main" id="{724BA783-8B25-1915-5930-0E02C0919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4" name="Gerade Verbindung 5139">
              <a:extLst>
                <a:ext uri="{FF2B5EF4-FFF2-40B4-BE49-F238E27FC236}">
                  <a16:creationId xmlns:a16="http://schemas.microsoft.com/office/drawing/2014/main" id="{86BEFB35-D299-8673-38B3-4993B23DF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Rechteck 5140">
              <a:extLst>
                <a:ext uri="{FF2B5EF4-FFF2-40B4-BE49-F238E27FC236}">
                  <a16:creationId xmlns:a16="http://schemas.microsoft.com/office/drawing/2014/main" id="{07099E06-1F6D-4E8E-6430-58498C89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79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1     3     2</a:t>
              </a:r>
            </a:p>
          </p:txBody>
        </p:sp>
      </p:grpSp>
      <p:grpSp>
        <p:nvGrpSpPr>
          <p:cNvPr id="2889" name="Group 29">
            <a:extLst>
              <a:ext uri="{FF2B5EF4-FFF2-40B4-BE49-F238E27FC236}">
                <a16:creationId xmlns:a16="http://schemas.microsoft.com/office/drawing/2014/main" id="{7E354D8B-9419-DB67-DD05-AB679FA1F5A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2209800" cy="2362200"/>
            <a:chOff x="3888" y="2592"/>
            <a:chExt cx="1392" cy="1488"/>
          </a:xfrm>
        </p:grpSpPr>
        <p:sp>
          <p:nvSpPr>
            <p:cNvPr id="10284" name="Gerade Verbindung 5142">
              <a:extLst>
                <a:ext uri="{FF2B5EF4-FFF2-40B4-BE49-F238E27FC236}">
                  <a16:creationId xmlns:a16="http://schemas.microsoft.com/office/drawing/2014/main" id="{03087D7E-934E-5178-FE2B-EC4D2D9ED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592"/>
              <a:ext cx="0" cy="105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5" name="Gerade Verbindung 5143">
              <a:extLst>
                <a:ext uri="{FF2B5EF4-FFF2-40B4-BE49-F238E27FC236}">
                  <a16:creationId xmlns:a16="http://schemas.microsoft.com/office/drawing/2014/main" id="{222264AD-0231-F4A2-6163-2FD30A5E3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648"/>
              <a:ext cx="13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6" name="Gerade Verbindung 5144">
              <a:extLst>
                <a:ext uri="{FF2B5EF4-FFF2-40B4-BE49-F238E27FC236}">
                  <a16:creationId xmlns:a16="http://schemas.microsoft.com/office/drawing/2014/main" id="{E393AF5A-3CDF-606C-E49E-45BE2BBF3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7" name="Gerade Verbindung 5145">
              <a:extLst>
                <a:ext uri="{FF2B5EF4-FFF2-40B4-BE49-F238E27FC236}">
                  <a16:creationId xmlns:a16="http://schemas.microsoft.com/office/drawing/2014/main" id="{2C3A56A4-FAA0-1A53-51DC-8372F2CF1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8" name="Gerade Verbindung 5146">
              <a:extLst>
                <a:ext uri="{FF2B5EF4-FFF2-40B4-BE49-F238E27FC236}">
                  <a16:creationId xmlns:a16="http://schemas.microsoft.com/office/drawing/2014/main" id="{522CBCB4-8DA8-E16E-4799-7551164A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600"/>
              <a:ext cx="0" cy="9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Rechteck 5147">
              <a:extLst>
                <a:ext uri="{FF2B5EF4-FFF2-40B4-BE49-F238E27FC236}">
                  <a16:creationId xmlns:a16="http://schemas.microsoft.com/office/drawing/2014/main" id="{EFBB8CF8-2566-D770-157C-40FD754E1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792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1     3     2</a:t>
              </a:r>
            </a:p>
          </p:txBody>
        </p:sp>
      </p:grpSp>
      <p:sp>
        <p:nvSpPr>
          <p:cNvPr id="5150" name="Rechteck 5149">
            <a:extLst>
              <a:ext uri="{FF2B5EF4-FFF2-40B4-BE49-F238E27FC236}">
                <a16:creationId xmlns:a16="http://schemas.microsoft.com/office/drawing/2014/main" id="{EDF93DE1-1DC0-DB7C-49A9-E7588A1F1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1143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[m/s]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p[bar]</a:t>
            </a:r>
          </a:p>
        </p:txBody>
      </p:sp>
      <p:sp>
        <p:nvSpPr>
          <p:cNvPr id="5151" name="Gerade Verbindung 5150">
            <a:extLst>
              <a:ext uri="{FF2B5EF4-FFF2-40B4-BE49-F238E27FC236}">
                <a16:creationId xmlns:a16="http://schemas.microsoft.com/office/drawing/2014/main" id="{26DDFF39-7253-55BF-9794-6DE9CCB04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667000"/>
            <a:ext cx="2286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29" name="Group 34">
            <a:extLst>
              <a:ext uri="{FF2B5EF4-FFF2-40B4-BE49-F238E27FC236}">
                <a16:creationId xmlns:a16="http://schemas.microsoft.com/office/drawing/2014/main" id="{2D12E0ED-5532-C07E-5257-147FDBF80D3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981200"/>
            <a:ext cx="533400" cy="533400"/>
            <a:chOff x="1392" y="1248"/>
            <a:chExt cx="336" cy="336"/>
          </a:xfrm>
        </p:grpSpPr>
        <p:sp>
          <p:nvSpPr>
            <p:cNvPr id="10282" name="Gerade Verbindung 5151">
              <a:extLst>
                <a:ext uri="{FF2B5EF4-FFF2-40B4-BE49-F238E27FC236}">
                  <a16:creationId xmlns:a16="http://schemas.microsoft.com/office/drawing/2014/main" id="{30CFFEC8-2C8E-69C1-0A4F-B16A8BCA3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84"/>
              <a:ext cx="336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3" name="Gerade Verbindung 5152">
              <a:extLst>
                <a:ext uri="{FF2B5EF4-FFF2-40B4-BE49-F238E27FC236}">
                  <a16:creationId xmlns:a16="http://schemas.microsoft.com/office/drawing/2014/main" id="{6A382693-A96B-35AE-9728-C01CCB760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1248"/>
              <a:ext cx="0" cy="336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55" name="Rechteck 5154">
            <a:extLst>
              <a:ext uri="{FF2B5EF4-FFF2-40B4-BE49-F238E27FC236}">
                <a16:creationId xmlns:a16="http://schemas.microsoft.com/office/drawing/2014/main" id="{F5E1E0F1-524A-6E89-55D7-D6B26F12E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1935163"/>
            <a:ext cx="804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w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[m/s]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p[bar]</a:t>
            </a:r>
          </a:p>
        </p:txBody>
      </p:sp>
      <p:sp>
        <p:nvSpPr>
          <p:cNvPr id="5156" name="Gerade Verbindung 5155">
            <a:extLst>
              <a:ext uri="{FF2B5EF4-FFF2-40B4-BE49-F238E27FC236}">
                <a16:creationId xmlns:a16="http://schemas.microsoft.com/office/drawing/2014/main" id="{05C219B9-CC98-180C-7D5D-C8BE6141E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67000"/>
            <a:ext cx="2133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250" name="Group 41">
            <a:extLst>
              <a:ext uri="{FF2B5EF4-FFF2-40B4-BE49-F238E27FC236}">
                <a16:creationId xmlns:a16="http://schemas.microsoft.com/office/drawing/2014/main" id="{A9228D2A-069E-E735-3226-BFF1A9819595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133600"/>
            <a:ext cx="1674813" cy="533400"/>
            <a:chOff x="4224" y="1344"/>
            <a:chExt cx="1055" cy="336"/>
          </a:xfrm>
        </p:grpSpPr>
        <p:sp>
          <p:nvSpPr>
            <p:cNvPr id="10278" name="Gerade Verbindung 5156">
              <a:extLst>
                <a:ext uri="{FF2B5EF4-FFF2-40B4-BE49-F238E27FC236}">
                  <a16:creationId xmlns:a16="http://schemas.microsoft.com/office/drawing/2014/main" id="{0803047F-2438-3955-916C-C9B331ECA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680"/>
              <a:ext cx="384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9" name="Gerade Verbindung 5157">
              <a:extLst>
                <a:ext uri="{FF2B5EF4-FFF2-40B4-BE49-F238E27FC236}">
                  <a16:creationId xmlns:a16="http://schemas.microsoft.com/office/drawing/2014/main" id="{EF645435-892B-FE9A-49C7-3FAEE3870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344"/>
              <a:ext cx="0" cy="336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0" name="Gerade Verbindung 5158">
              <a:extLst>
                <a:ext uri="{FF2B5EF4-FFF2-40B4-BE49-F238E27FC236}">
                  <a16:creationId xmlns:a16="http://schemas.microsoft.com/office/drawing/2014/main" id="{358CD633-717C-7E6E-81EC-39376EF4C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344"/>
              <a:ext cx="336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81" name="Gerade Verbindung 5159">
              <a:extLst>
                <a:ext uri="{FF2B5EF4-FFF2-40B4-BE49-F238E27FC236}">
                  <a16:creationId xmlns:a16="http://schemas.microsoft.com/office/drawing/2014/main" id="{7035F927-C420-D0B2-161F-CD5D386FD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344"/>
              <a:ext cx="383" cy="144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62" name="Rechteck 5161">
            <a:extLst>
              <a:ext uri="{FF2B5EF4-FFF2-40B4-BE49-F238E27FC236}">
                <a16:creationId xmlns:a16="http://schemas.microsoft.com/office/drawing/2014/main" id="{18459E99-D46A-C0B8-105D-4C367276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48200"/>
            <a:ext cx="838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p[bar]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FF7C80"/>
                </a:solidFill>
                <a:latin typeface="Times New Roman" panose="02020603050405020304" pitchFamily="18" charset="0"/>
              </a:rPr>
              <a:t>p</a:t>
            </a:r>
            <a:r>
              <a:rPr lang="de-DE" altLang="de-DE" sz="2000" baseline="-25000">
                <a:solidFill>
                  <a:srgbClr val="FF7C80"/>
                </a:solidFill>
                <a:latin typeface="Times New Roman" panose="02020603050405020304" pitchFamily="18" charset="0"/>
              </a:rPr>
              <a:t>1</a:t>
            </a:r>
            <a:r>
              <a:rPr lang="de-DE" altLang="de-DE" sz="2000">
                <a:solidFill>
                  <a:srgbClr val="FF7C80"/>
                </a:solidFill>
                <a:latin typeface="Times New Roman" panose="02020603050405020304" pitchFamily="18" charset="0"/>
              </a:rPr>
              <a:t>+p</a:t>
            </a:r>
            <a:r>
              <a:rPr lang="de-DE" altLang="de-DE" sz="2000" baseline="-25000">
                <a:solidFill>
                  <a:srgbClr val="FF7C8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63" name="Gerade Verbindung 5162">
            <a:extLst>
              <a:ext uri="{FF2B5EF4-FFF2-40B4-BE49-F238E27FC236}">
                <a16:creationId xmlns:a16="http://schemas.microsoft.com/office/drawing/2014/main" id="{C9A2CC6C-2666-880F-DC5C-6393B6FB7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953000"/>
            <a:ext cx="2057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588" name="Group 48">
            <a:extLst>
              <a:ext uri="{FF2B5EF4-FFF2-40B4-BE49-F238E27FC236}">
                <a16:creationId xmlns:a16="http://schemas.microsoft.com/office/drawing/2014/main" id="{11C05370-0965-38B9-FE67-135B3DC0129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038600"/>
            <a:ext cx="1600200" cy="914400"/>
            <a:chOff x="1728" y="2544"/>
            <a:chExt cx="1008" cy="576"/>
          </a:xfrm>
        </p:grpSpPr>
        <p:sp>
          <p:nvSpPr>
            <p:cNvPr id="10274" name="Gerade Verbindung 5163">
              <a:extLst>
                <a:ext uri="{FF2B5EF4-FFF2-40B4-BE49-F238E27FC236}">
                  <a16:creationId xmlns:a16="http://schemas.microsoft.com/office/drawing/2014/main" id="{E05C9F68-492B-472E-AB39-5331B6726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120"/>
              <a:ext cx="384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5" name="Gerade Verbindung 5164">
              <a:extLst>
                <a:ext uri="{FF2B5EF4-FFF2-40B4-BE49-F238E27FC236}">
                  <a16:creationId xmlns:a16="http://schemas.microsoft.com/office/drawing/2014/main" id="{0DC99D9F-A7A7-3FC0-33AC-5AC41B7DA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832"/>
              <a:ext cx="0" cy="288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6" name="Gerade Verbindung 5165">
              <a:extLst>
                <a:ext uri="{FF2B5EF4-FFF2-40B4-BE49-F238E27FC236}">
                  <a16:creationId xmlns:a16="http://schemas.microsoft.com/office/drawing/2014/main" id="{3C4B1FD5-23FA-850A-DC5D-97741F708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32"/>
              <a:ext cx="336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7" name="Form 5166">
              <a:extLst>
                <a:ext uri="{FF2B5EF4-FFF2-40B4-BE49-F238E27FC236}">
                  <a16:creationId xmlns:a16="http://schemas.microsoft.com/office/drawing/2014/main" id="{6186B785-446E-75AF-46C6-72B1DD1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44"/>
              <a:ext cx="288" cy="288"/>
            </a:xfrm>
            <a:custGeom>
              <a:avLst/>
              <a:gdLst>
                <a:gd name="T0" fmla="*/ 0 w 21600"/>
                <a:gd name="T1" fmla="*/ 288 h 21600"/>
                <a:gd name="T2" fmla="*/ 287 w 21600"/>
                <a:gd name="T3" fmla="*/ 0 h 21600"/>
                <a:gd name="T4" fmla="*/ 288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325" name="Group 55">
            <a:extLst>
              <a:ext uri="{FF2B5EF4-FFF2-40B4-BE49-F238E27FC236}">
                <a16:creationId xmlns:a16="http://schemas.microsoft.com/office/drawing/2014/main" id="{B3988BD1-5F84-4A4F-150A-46642C9B5BB7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181600"/>
            <a:ext cx="2101850" cy="609600"/>
            <a:chOff x="1392" y="3264"/>
            <a:chExt cx="1324" cy="384"/>
          </a:xfrm>
        </p:grpSpPr>
        <p:sp>
          <p:nvSpPr>
            <p:cNvPr id="10268" name="Gerade Verbindung 5168">
              <a:extLst>
                <a:ext uri="{FF2B5EF4-FFF2-40B4-BE49-F238E27FC236}">
                  <a16:creationId xmlns:a16="http://schemas.microsoft.com/office/drawing/2014/main" id="{0B0D70E1-F903-6887-8C37-5943C6878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360"/>
              <a:ext cx="336" cy="0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9" name="Gerade Verbindung 5169">
              <a:extLst>
                <a:ext uri="{FF2B5EF4-FFF2-40B4-BE49-F238E27FC236}">
                  <a16:creationId xmlns:a16="http://schemas.microsoft.com/office/drawing/2014/main" id="{7262A7CE-C064-A3C5-B159-C646EFE25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360"/>
              <a:ext cx="0" cy="288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0" name="Gerade Verbindung 5170">
              <a:extLst>
                <a:ext uri="{FF2B5EF4-FFF2-40B4-BE49-F238E27FC236}">
                  <a16:creationId xmlns:a16="http://schemas.microsoft.com/office/drawing/2014/main" id="{EDBDB76D-4AC8-3E11-554B-D3A5969BAD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3264"/>
              <a:ext cx="336" cy="96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1" name="Gerade Verbindung 5171">
              <a:extLst>
                <a:ext uri="{FF2B5EF4-FFF2-40B4-BE49-F238E27FC236}">
                  <a16:creationId xmlns:a16="http://schemas.microsoft.com/office/drawing/2014/main" id="{EDCFCB7B-A57F-B818-DE2B-533B21301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64"/>
              <a:ext cx="0" cy="192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72" name="Gerade Verbindung 5172">
              <a:extLst>
                <a:ext uri="{FF2B5EF4-FFF2-40B4-BE49-F238E27FC236}">
                  <a16:creationId xmlns:a16="http://schemas.microsoft.com/office/drawing/2014/main" id="{2A9710D5-6F44-CE84-8053-D4FE2D39C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264"/>
              <a:ext cx="384" cy="240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Rechteck 5173">
              <a:extLst>
                <a:ext uri="{FF2B5EF4-FFF2-40B4-BE49-F238E27FC236}">
                  <a16:creationId xmlns:a16="http://schemas.microsoft.com/office/drawing/2014/main" id="{9AE138E8-4708-5CDB-FB46-A2623313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3331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>
                  <a:solidFill>
                    <a:srgbClr val="FF7C80"/>
                  </a:solidFill>
                  <a:latin typeface="Times New Roman" panose="02020603050405020304" pitchFamily="18" charset="0"/>
                </a:rPr>
                <a:t>p</a:t>
              </a:r>
              <a:r>
                <a:rPr lang="de-DE" altLang="de-DE" sz="2000" baseline="-25000">
                  <a:solidFill>
                    <a:srgbClr val="FF7C8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176" name="Rechteck 5175">
            <a:extLst>
              <a:ext uri="{FF2B5EF4-FFF2-40B4-BE49-F238E27FC236}">
                <a16:creationId xmlns:a16="http://schemas.microsoft.com/office/drawing/2014/main" id="{B9BBB457-63E4-33E8-3CC8-6CC149D6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4419600"/>
            <a:ext cx="804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p[bar]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</a:t>
            </a:r>
            <a:r>
              <a:rPr lang="de-DE" altLang="de-DE" sz="2000" baseline="-25000">
                <a:latin typeface="Times New Roman" panose="02020603050405020304" pitchFamily="18" charset="0"/>
              </a:rPr>
              <a:t>b</a:t>
            </a:r>
            <a:r>
              <a:rPr lang="de-DE" altLang="de-DE" sz="2000">
                <a:latin typeface="Times New Roman" panose="02020603050405020304" pitchFamily="18" charset="0"/>
              </a:rPr>
              <a:t>+p</a:t>
            </a:r>
            <a:r>
              <a:rPr lang="de-DE" altLang="de-DE" sz="2000" baseline="-25000">
                <a:latin typeface="Times New Roman" panose="02020603050405020304" pitchFamily="18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latin typeface="Times New Roman" panose="02020603050405020304" pitchFamily="18" charset="0"/>
              </a:rPr>
              <a:t>p</a:t>
            </a:r>
            <a:r>
              <a:rPr lang="de-DE" altLang="de-DE" sz="2000" baseline="-25000">
                <a:latin typeface="Times New Roman" panose="02020603050405020304" pitchFamily="18" charset="0"/>
              </a:rPr>
              <a:t>b</a:t>
            </a:r>
            <a:endParaRPr lang="de-DE" altLang="de-DE" sz="2000">
              <a:latin typeface="Times New Roman" panose="02020603050405020304" pitchFamily="18" charset="0"/>
            </a:endParaRPr>
          </a:p>
          <a:p>
            <a:endParaRPr lang="de-DE" altLang="de-DE" sz="2000">
              <a:latin typeface="Times New Roman" panose="02020603050405020304" pitchFamily="18" charset="0"/>
            </a:endParaRPr>
          </a:p>
        </p:txBody>
      </p:sp>
      <p:sp>
        <p:nvSpPr>
          <p:cNvPr id="5177" name="Gerade Verbindung 5176">
            <a:extLst>
              <a:ext uri="{FF2B5EF4-FFF2-40B4-BE49-F238E27FC236}">
                <a16:creationId xmlns:a16="http://schemas.microsoft.com/office/drawing/2014/main" id="{69751783-A458-64A0-2DF4-2B3EB6F0F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72000"/>
            <a:ext cx="2286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82" name="Group 62">
            <a:extLst>
              <a:ext uri="{FF2B5EF4-FFF2-40B4-BE49-F238E27FC236}">
                <a16:creationId xmlns:a16="http://schemas.microsoft.com/office/drawing/2014/main" id="{B970DEBF-C202-531C-6D08-DDC0D12FF16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810000"/>
            <a:ext cx="1600200" cy="762000"/>
            <a:chOff x="4176" y="2400"/>
            <a:chExt cx="1008" cy="480"/>
          </a:xfrm>
        </p:grpSpPr>
        <p:sp>
          <p:nvSpPr>
            <p:cNvPr id="10264" name="Gerade Verbindung 5177">
              <a:extLst>
                <a:ext uri="{FF2B5EF4-FFF2-40B4-BE49-F238E27FC236}">
                  <a16:creationId xmlns:a16="http://schemas.microsoft.com/office/drawing/2014/main" id="{EF1CA2A7-C65D-C85A-E709-BCB4B8CEA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880"/>
              <a:ext cx="432" cy="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5" name="Gerade Verbindung 5178">
              <a:extLst>
                <a:ext uri="{FF2B5EF4-FFF2-40B4-BE49-F238E27FC236}">
                  <a16:creationId xmlns:a16="http://schemas.microsoft.com/office/drawing/2014/main" id="{932CBCC6-F7CF-8488-C8E2-A6AA8536F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640"/>
              <a:ext cx="0" cy="240"/>
            </a:xfrm>
            <a:prstGeom prst="line">
              <a:avLst/>
            </a:prstGeom>
            <a:noFill/>
            <a:ln w="12700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Form 5179">
              <a:extLst>
                <a:ext uri="{FF2B5EF4-FFF2-40B4-BE49-F238E27FC236}">
                  <a16:creationId xmlns:a16="http://schemas.microsoft.com/office/drawing/2014/main" id="{0EA2B881-FBDB-E528-99BC-AA6C507B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544"/>
              <a:ext cx="336" cy="96"/>
            </a:xfrm>
            <a:custGeom>
              <a:avLst/>
              <a:gdLst>
                <a:gd name="T0" fmla="*/ 336 w 21600"/>
                <a:gd name="T1" fmla="*/ 0 h 21600"/>
                <a:gd name="T2" fmla="*/ 0 w 21600"/>
                <a:gd name="T3" fmla="*/ 9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267" name="Form 5180">
              <a:extLst>
                <a:ext uri="{FF2B5EF4-FFF2-40B4-BE49-F238E27FC236}">
                  <a16:creationId xmlns:a16="http://schemas.microsoft.com/office/drawing/2014/main" id="{517A4274-F2C5-E04A-C529-378B7EC0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2400"/>
              <a:ext cx="288" cy="144"/>
            </a:xfrm>
            <a:custGeom>
              <a:avLst/>
              <a:gdLst>
                <a:gd name="T0" fmla="*/ 0 w 21600"/>
                <a:gd name="T1" fmla="*/ 144 h 21600"/>
                <a:gd name="T2" fmla="*/ 287 w 21600"/>
                <a:gd name="T3" fmla="*/ 0 h 21600"/>
                <a:gd name="T4" fmla="*/ 288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0 w 21600"/>
                <a:gd name="T12" fmla="*/ 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9"/>
                    <a:pt x="9625" y="41"/>
                    <a:pt x="2152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 algn="ctr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1194" name="Group 67">
            <a:extLst>
              <a:ext uri="{FF2B5EF4-FFF2-40B4-BE49-F238E27FC236}">
                <a16:creationId xmlns:a16="http://schemas.microsoft.com/office/drawing/2014/main" id="{2B5FB508-33C8-353A-47EF-F385F86BC88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1676400" cy="838200"/>
            <a:chOff x="3888" y="3024"/>
            <a:chExt cx="1056" cy="528"/>
          </a:xfrm>
        </p:grpSpPr>
        <p:sp>
          <p:nvSpPr>
            <p:cNvPr id="10260" name="Gerade Verbindung 5182">
              <a:extLst>
                <a:ext uri="{FF2B5EF4-FFF2-40B4-BE49-F238E27FC236}">
                  <a16:creationId xmlns:a16="http://schemas.microsoft.com/office/drawing/2014/main" id="{367E3CCC-7A39-2EDE-A90F-B9A63E4D1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16"/>
              <a:ext cx="336" cy="0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1" name="Gerade Verbindung 5183">
              <a:extLst>
                <a:ext uri="{FF2B5EF4-FFF2-40B4-BE49-F238E27FC236}">
                  <a16:creationId xmlns:a16="http://schemas.microsoft.com/office/drawing/2014/main" id="{6DB348DE-CC10-381D-3591-5927DA5FB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3024"/>
              <a:ext cx="336" cy="192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Gerade Verbindung 5184">
              <a:extLst>
                <a:ext uri="{FF2B5EF4-FFF2-40B4-BE49-F238E27FC236}">
                  <a16:creationId xmlns:a16="http://schemas.microsoft.com/office/drawing/2014/main" id="{7FF13250-DA95-B14B-A68B-5C00463B8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24"/>
              <a:ext cx="0" cy="528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3" name="Gerade Verbindung 5185">
              <a:extLst>
                <a:ext uri="{FF2B5EF4-FFF2-40B4-BE49-F238E27FC236}">
                  <a16:creationId xmlns:a16="http://schemas.microsoft.com/office/drawing/2014/main" id="{8B3FBD2F-EFCE-3EDB-F67C-B6416C664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408"/>
              <a:ext cx="384" cy="144"/>
            </a:xfrm>
            <a:prstGeom prst="line">
              <a:avLst/>
            </a:prstGeom>
            <a:noFill/>
            <a:ln w="12700" algn="ctr">
              <a:solidFill>
                <a:srgbClr val="FF7C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"/>
                                        <p:tgtEl>
                                          <p:spTgt spid="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"/>
                                        <p:tgtEl>
                                          <p:spTgt spid="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"/>
                                        <p:tgtEl>
                                          <p:spTgt spid="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"/>
                                        <p:tgtEl>
                                          <p:spTgt spid="5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"/>
                                        <p:tgtEl>
                                          <p:spTgt spid="5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5"/>
                                        <p:tgtEl>
                                          <p:spTgt spid="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75"/>
                                        <p:tgtEl>
                                          <p:spTgt spid="5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"/>
                                        <p:tgtEl>
                                          <p:spTgt spid="5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chreibmaschin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_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50" grpId="0" build="p" autoUpdateAnimBg="0"/>
      <p:bldP spid="5155" grpId="0" build="p" autoUpdateAnimBg="0"/>
      <p:bldP spid="5162" grpId="0" build="p" autoUpdateAnimBg="0"/>
      <p:bldP spid="517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Rechteck 34816">
            <a:extLst>
              <a:ext uri="{FF2B5EF4-FFF2-40B4-BE49-F238E27FC236}">
                <a16:creationId xmlns:a16="http://schemas.microsoft.com/office/drawing/2014/main" id="{76B409B1-FC73-8988-3611-B22E800299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3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hteck 34817">
            <a:extLst>
              <a:ext uri="{FF2B5EF4-FFF2-40B4-BE49-F238E27FC236}">
                <a16:creationId xmlns:a16="http://schemas.microsoft.com/office/drawing/2014/main" id="{385C18FC-D1C7-F8D1-6A0F-B35B34F1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2590800" cy="3124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4819" name="Rechteck 34818">
            <a:extLst>
              <a:ext uri="{FF2B5EF4-FFF2-40B4-BE49-F238E27FC236}">
                <a16:creationId xmlns:a16="http://schemas.microsoft.com/office/drawing/2014/main" id="{58DE9729-39AB-504A-AB0F-0DBE1A73A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425950"/>
            <a:ext cx="1968500" cy="596900"/>
          </a:xfrm>
          <a:prstGeom prst="rect">
            <a:avLst/>
          </a:prstGeom>
          <a:solidFill>
            <a:srgbClr val="FF7C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4820" name="Ellipse 34819">
            <a:extLst>
              <a:ext uri="{FF2B5EF4-FFF2-40B4-BE49-F238E27FC236}">
                <a16:creationId xmlns:a16="http://schemas.microsoft.com/office/drawing/2014/main" id="{2CB130A2-DBA3-A88C-A2F7-854724BB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597150"/>
            <a:ext cx="2044700" cy="1892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476B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4821" name="Ellipse 34820">
            <a:extLst>
              <a:ext uri="{FF2B5EF4-FFF2-40B4-BE49-F238E27FC236}">
                <a16:creationId xmlns:a16="http://schemas.microsoft.com/office/drawing/2014/main" id="{E383F754-C51E-386B-F2A8-39AD3BA3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520950"/>
            <a:ext cx="2044700" cy="1892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476B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sp>
        <p:nvSpPr>
          <p:cNvPr id="34822" name="Ellipse 34821">
            <a:extLst>
              <a:ext uri="{FF2B5EF4-FFF2-40B4-BE49-F238E27FC236}">
                <a16:creationId xmlns:a16="http://schemas.microsoft.com/office/drawing/2014/main" id="{A9F9B4FA-7CF3-55E0-A893-9D38A10A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2444750"/>
            <a:ext cx="2044700" cy="1892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476B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  <p:grpSp>
        <p:nvGrpSpPr>
          <p:cNvPr id="2237" name="Group 9">
            <a:extLst>
              <a:ext uri="{FF2B5EF4-FFF2-40B4-BE49-F238E27FC236}">
                <a16:creationId xmlns:a16="http://schemas.microsoft.com/office/drawing/2014/main" id="{EA029E9F-0B3D-3D31-6C8A-DB86937B60D5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114800"/>
            <a:ext cx="1981200" cy="914400"/>
            <a:chOff x="3600" y="2592"/>
            <a:chExt cx="1248" cy="576"/>
          </a:xfrm>
        </p:grpSpPr>
        <p:sp>
          <p:nvSpPr>
            <p:cNvPr id="34828" name="Rechtwinkliges Dreieck 34822">
              <a:extLst>
                <a:ext uri="{FF2B5EF4-FFF2-40B4-BE49-F238E27FC236}">
                  <a16:creationId xmlns:a16="http://schemas.microsoft.com/office/drawing/2014/main" id="{FA92906F-9EE1-CC91-AE66-671C8291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92"/>
              <a:ext cx="432" cy="576"/>
            </a:xfrm>
            <a:prstGeom prst="rtTriangle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2" name="Rechtwinkliges Dreieck 34823">
              <a:extLst>
                <a:ext uri="{FF2B5EF4-FFF2-40B4-BE49-F238E27FC236}">
                  <a16:creationId xmlns:a16="http://schemas.microsoft.com/office/drawing/2014/main" id="{5A4C6447-F5A4-6EBC-B1B3-41BC674721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68" y="2688"/>
              <a:ext cx="576" cy="384"/>
            </a:xfrm>
            <a:prstGeom prst="rtTriangle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32179" name="Group 12">
            <a:extLst>
              <a:ext uri="{FF2B5EF4-FFF2-40B4-BE49-F238E27FC236}">
                <a16:creationId xmlns:a16="http://schemas.microsoft.com/office/drawing/2014/main" id="{B096020E-C3BB-9AA9-695A-4FA34F732D0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505200"/>
            <a:ext cx="1981200" cy="1524000"/>
            <a:chOff x="3600" y="2208"/>
            <a:chExt cx="1248" cy="960"/>
          </a:xfrm>
        </p:grpSpPr>
        <p:sp>
          <p:nvSpPr>
            <p:cNvPr id="34826" name="Rechtwinkliges Dreieck 34825">
              <a:extLst>
                <a:ext uri="{FF2B5EF4-FFF2-40B4-BE49-F238E27FC236}">
                  <a16:creationId xmlns:a16="http://schemas.microsoft.com/office/drawing/2014/main" id="{EE7AB459-7B56-3D38-C40B-23C176024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08"/>
              <a:ext cx="144" cy="960"/>
            </a:xfrm>
            <a:prstGeom prst="rtTriangle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4827" name="Rechtwinkliges Dreieck 34826">
              <a:extLst>
                <a:ext uri="{FF2B5EF4-FFF2-40B4-BE49-F238E27FC236}">
                  <a16:creationId xmlns:a16="http://schemas.microsoft.com/office/drawing/2014/main" id="{219396B4-BCCE-212D-DB7A-A42217A8DF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96" y="2616"/>
              <a:ext cx="960" cy="144"/>
            </a:xfrm>
            <a:prstGeom prst="rtTriangle">
              <a:avLst/>
            </a:prstGeom>
            <a:solidFill>
              <a:srgbClr val="FF7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34829" name="Ellipse 34828">
            <a:extLst>
              <a:ext uri="{FF2B5EF4-FFF2-40B4-BE49-F238E27FC236}">
                <a16:creationId xmlns:a16="http://schemas.microsoft.com/office/drawing/2014/main" id="{0F02F403-6F08-B163-130F-A8E5A952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2292350"/>
            <a:ext cx="2044700" cy="18923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476B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 animBg="1"/>
      <p:bldP spid="34821" grpId="0" animBg="1"/>
      <p:bldP spid="34822" grpId="0" animBg="1"/>
      <p:bldP spid="348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2" name="Group 21">
            <a:extLst>
              <a:ext uri="{FF2B5EF4-FFF2-40B4-BE49-F238E27FC236}">
                <a16:creationId xmlns:a16="http://schemas.microsoft.com/office/drawing/2014/main" id="{BF3E7B3F-C627-7D28-7EAA-5D2432E5A07B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762000"/>
            <a:ext cx="6477000" cy="5397500"/>
            <a:chOff x="1296" y="480"/>
            <a:chExt cx="4080" cy="3400"/>
          </a:xfrm>
        </p:grpSpPr>
        <p:sp>
          <p:nvSpPr>
            <p:cNvPr id="11266" name="Form 6144">
              <a:extLst>
                <a:ext uri="{FF2B5EF4-FFF2-40B4-BE49-F238E27FC236}">
                  <a16:creationId xmlns:a16="http://schemas.microsoft.com/office/drawing/2014/main" id="{6CFBD25A-0412-36B2-50E1-312EB43B9F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3239" y="2991"/>
              <a:ext cx="583" cy="444"/>
            </a:xfrm>
            <a:custGeom>
              <a:avLst/>
              <a:gdLst>
                <a:gd name="T0" fmla="*/ 510 w 21600"/>
                <a:gd name="T1" fmla="*/ 222 h 21600"/>
                <a:gd name="T2" fmla="*/ 292 w 21600"/>
                <a:gd name="T3" fmla="*/ 444 h 21600"/>
                <a:gd name="T4" fmla="*/ 73 w 21600"/>
                <a:gd name="T5" fmla="*/ 222 h 21600"/>
                <a:gd name="T6" fmla="*/ 29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5 w 21600"/>
                <a:gd name="T13" fmla="*/ 1800 h 21600"/>
                <a:gd name="T14" fmla="*/ 19785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pattFill prst="zigZag">
              <a:fgClr>
                <a:schemeClr val="tx2"/>
              </a:fgClr>
              <a:bgClr>
                <a:schemeClr val="accent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67" name="Rechteck 6145">
              <a:extLst>
                <a:ext uri="{FF2B5EF4-FFF2-40B4-BE49-F238E27FC236}">
                  <a16:creationId xmlns:a16="http://schemas.microsoft.com/office/drawing/2014/main" id="{FB797B15-F11A-DA1C-49D8-557ED294D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1805"/>
              <a:ext cx="583" cy="1186"/>
            </a:xfrm>
            <a:prstGeom prst="rect">
              <a:avLst/>
            </a:prstGeom>
            <a:pattFill prst="zigZag">
              <a:fgClr>
                <a:schemeClr val="tx2"/>
              </a:fgClr>
              <a:bgClr>
                <a:schemeClr val="accent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68" name="Rechteck 6146">
              <a:extLst>
                <a:ext uri="{FF2B5EF4-FFF2-40B4-BE49-F238E27FC236}">
                  <a16:creationId xmlns:a16="http://schemas.microsoft.com/office/drawing/2014/main" id="{B3254A69-B469-DEF9-6AF6-AD1B968AF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064"/>
              <a:ext cx="4080" cy="741"/>
            </a:xfrm>
            <a:prstGeom prst="rect">
              <a:avLst/>
            </a:prstGeom>
            <a:pattFill prst="zigZag">
              <a:fgClr>
                <a:schemeClr val="tx2"/>
              </a:fgClr>
              <a:bgClr>
                <a:schemeClr val="accent2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1269" name="Gerade Verbindung 6147">
              <a:extLst>
                <a:ext uri="{FF2B5EF4-FFF2-40B4-BE49-F238E27FC236}">
                  <a16:creationId xmlns:a16="http://schemas.microsoft.com/office/drawing/2014/main" id="{F7397071-E8CC-516D-CF5B-1634AEC34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768"/>
              <a:ext cx="0" cy="1037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0" name="Gerade Verbindung 6148">
              <a:extLst>
                <a:ext uri="{FF2B5EF4-FFF2-40B4-BE49-F238E27FC236}">
                  <a16:creationId xmlns:a16="http://schemas.microsoft.com/office/drawing/2014/main" id="{A06019C6-70DC-AA95-F9CC-F9B4117AE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805"/>
              <a:ext cx="1943" cy="0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1" name="Gerade Verbindung 6149">
              <a:extLst>
                <a:ext uri="{FF2B5EF4-FFF2-40B4-BE49-F238E27FC236}">
                  <a16:creationId xmlns:a16="http://schemas.microsoft.com/office/drawing/2014/main" id="{E3DB695F-4ACD-D198-4DA4-E3EE6F758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" y="1805"/>
              <a:ext cx="0" cy="1334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2" name="Gerade Verbindung 6150">
              <a:extLst>
                <a:ext uri="{FF2B5EF4-FFF2-40B4-BE49-F238E27FC236}">
                  <a16:creationId xmlns:a16="http://schemas.microsoft.com/office/drawing/2014/main" id="{F2937ECE-6474-6156-5C2D-51F95019B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2" y="1805"/>
              <a:ext cx="0" cy="1334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3" name="Gerade Verbindung 6151">
              <a:extLst>
                <a:ext uri="{FF2B5EF4-FFF2-40B4-BE49-F238E27FC236}">
                  <a16:creationId xmlns:a16="http://schemas.microsoft.com/office/drawing/2014/main" id="{A26CFE02-3008-C435-032B-F9E851162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1805"/>
              <a:ext cx="1554" cy="0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4" name="Gerade Verbindung 6152">
              <a:extLst>
                <a:ext uri="{FF2B5EF4-FFF2-40B4-BE49-F238E27FC236}">
                  <a16:creationId xmlns:a16="http://schemas.microsoft.com/office/drawing/2014/main" id="{BE905153-5B97-C113-4E3F-BFFC935B7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6" y="768"/>
              <a:ext cx="0" cy="1037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5" name="Gerade Verbindung 6153">
              <a:extLst>
                <a:ext uri="{FF2B5EF4-FFF2-40B4-BE49-F238E27FC236}">
                  <a16:creationId xmlns:a16="http://schemas.microsoft.com/office/drawing/2014/main" id="{78D4071D-6A8A-6B7C-4BB4-8449B73EF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" y="3139"/>
              <a:ext cx="194" cy="444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6" name="Gerade Verbindung 6154">
              <a:extLst>
                <a:ext uri="{FF2B5EF4-FFF2-40B4-BE49-F238E27FC236}">
                  <a16:creationId xmlns:a16="http://schemas.microsoft.com/office/drawing/2014/main" id="{1AE2DEAF-2F37-2453-56B7-1D1F36CD6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" y="3139"/>
              <a:ext cx="195" cy="444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7" name="Gerade Verbindung 6155">
              <a:extLst>
                <a:ext uri="{FF2B5EF4-FFF2-40B4-BE49-F238E27FC236}">
                  <a16:creationId xmlns:a16="http://schemas.microsoft.com/office/drawing/2014/main" id="{3E99E92D-D4E0-C025-09EF-061DA8115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3" y="3583"/>
              <a:ext cx="0" cy="297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8" name="Gerade Verbindung 6156">
              <a:extLst>
                <a:ext uri="{FF2B5EF4-FFF2-40B4-BE49-F238E27FC236}">
                  <a16:creationId xmlns:a16="http://schemas.microsoft.com/office/drawing/2014/main" id="{6700DE36-F5F1-E74F-BB12-97D0AD82A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3583"/>
              <a:ext cx="0" cy="297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8" name="Rechteck 6157">
              <a:extLst>
                <a:ext uri="{FF2B5EF4-FFF2-40B4-BE49-F238E27FC236}">
                  <a16:creationId xmlns:a16="http://schemas.microsoft.com/office/drawing/2014/main" id="{FDA1D644-00D2-010C-D8E5-2D9D64508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768"/>
              <a:ext cx="5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280" name="Gerade Verbindung 6158">
              <a:extLst>
                <a:ext uri="{FF2B5EF4-FFF2-40B4-BE49-F238E27FC236}">
                  <a16:creationId xmlns:a16="http://schemas.microsoft.com/office/drawing/2014/main" id="{8EA3F935-3749-A9D2-B0BC-A740EE34A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768"/>
              <a:ext cx="4080" cy="0"/>
            </a:xfrm>
            <a:prstGeom prst="line">
              <a:avLst/>
            </a:prstGeom>
            <a:noFill/>
            <a:ln w="1270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0" name="Rechteck 6159">
              <a:extLst>
                <a:ext uri="{FF2B5EF4-FFF2-40B4-BE49-F238E27FC236}">
                  <a16:creationId xmlns:a16="http://schemas.microsoft.com/office/drawing/2014/main" id="{975A6224-C1CD-AA7E-A623-F11CC5685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" y="1657"/>
              <a:ext cx="5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61" name="Rechteck 6160">
              <a:extLst>
                <a:ext uri="{FF2B5EF4-FFF2-40B4-BE49-F238E27FC236}">
                  <a16:creationId xmlns:a16="http://schemas.microsoft.com/office/drawing/2014/main" id="{4165617B-62A5-8C3A-1064-8A2F27A0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3287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62" name="Rechteck 6161">
              <a:extLst>
                <a:ext uri="{FF2B5EF4-FFF2-40B4-BE49-F238E27FC236}">
                  <a16:creationId xmlns:a16="http://schemas.microsoft.com/office/drawing/2014/main" id="{C6D6EE33-0C58-D59A-DE35-9489F702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480"/>
              <a:ext cx="21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p</a:t>
              </a:r>
              <a:r>
                <a:rPr lang="de-DE" altLang="de-DE" baseline="-250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63" name="Rechteck 6162">
              <a:extLst>
                <a:ext uri="{FF2B5EF4-FFF2-40B4-BE49-F238E27FC236}">
                  <a16:creationId xmlns:a16="http://schemas.microsoft.com/office/drawing/2014/main" id="{58A09F06-AEC6-E300-2D5D-AB85F9B8E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7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p</a:t>
              </a:r>
              <a:r>
                <a:rPr lang="de-DE" altLang="de-DE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164" name="Rechteck 6163">
              <a:extLst>
                <a:ext uri="{FF2B5EF4-FFF2-40B4-BE49-F238E27FC236}">
                  <a16:creationId xmlns:a16="http://schemas.microsoft.com/office/drawing/2014/main" id="{678C6EE0-1022-FB24-F607-E3C1B972A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552"/>
              <a:ext cx="17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>
                  <a:latin typeface="Times New Roman" panose="02020603050405020304" pitchFamily="18" charset="0"/>
                </a:rPr>
                <a:t>p</a:t>
              </a:r>
              <a:r>
                <a:rPr lang="de-DE" altLang="de-DE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4351FC8D-2A05-FF42-19CB-0E5A83C08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Strömung von Gas durch die Düse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A5EC708B-1C03-1AE6-8D8F-007AAB961BB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063750"/>
            <a:ext cx="48847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75F53F11-A7C1-A054-B618-DEBA88DBE9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24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32E46D06-7F77-85C5-CAE2-E116B7D3B4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91424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F4B3C600-5E27-726B-E6EE-76FB6414926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2413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1264">
            <a:extLst>
              <a:ext uri="{FF2B5EF4-FFF2-40B4-BE49-F238E27FC236}">
                <a16:creationId xmlns:a16="http://schemas.microsoft.com/office/drawing/2014/main" id="{99CAA74F-D2C6-A589-91FC-9D0290F9A8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24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ues Gewebe">
  <a:themeElements>
    <a:clrScheme name="Blaues Gewebe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Blaues Gewebe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Blaues Gewebe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es Gewebe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es Geweb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es Gewebe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es Gewebe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es Gewebe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C:\MSOFFICE\VORLAGEN\Präsentationslayouts\Blaues Gewebe.pot</Template>
  <TotalTime>0</TotalTime>
  <Words>102</Words>
  <Application>Microsoft Office PowerPoint</Application>
  <PresentationFormat>Bildschirmpräsentation (4:3)</PresentationFormat>
  <Paragraphs>32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Blaues Gewebe</vt:lpstr>
      <vt:lpstr>Formel</vt:lpstr>
      <vt:lpstr>Mechanische Verfahrenstechnik und Strömungslehre 4</vt:lpstr>
      <vt:lpstr>geschlossener Behälter mit Überdruck</vt:lpstr>
      <vt:lpstr>Druckverlauf</vt:lpstr>
      <vt:lpstr>PowerPoint-Präsentation</vt:lpstr>
      <vt:lpstr>Strömung von Gas durch die Düse</vt:lpstr>
      <vt:lpstr>PowerPoint-Präsentation</vt:lpstr>
      <vt:lpstr>PowerPoint-Präsentation</vt:lpstr>
      <vt:lpstr>PowerPoint-Präsentation</vt:lpstr>
      <vt:lpstr>PowerPoint-Präsentation</vt:lpstr>
      <vt:lpstr>Das D’Alembert’sche Paradoxon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Reynolds Zahl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Mechanische Verfahrenstechnik und Strömungslehre 4</dc:title>
  <dc:creator>Alexander Voigts</dc:creator>
  <cp:lastModifiedBy>Alexander Voigts</cp:lastModifiedBy>
  <cp:revision>11</cp:revision>
  <dcterms:created xsi:type="dcterms:W3CDTF">2000-05-24T15:10:36Z</dcterms:created>
  <dcterms:modified xsi:type="dcterms:W3CDTF">2024-02-08T21:07:13Z</dcterms:modified>
</cp:coreProperties>
</file>