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5" r:id="rId10"/>
    <p:sldId id="264" r:id="rId11"/>
    <p:sldId id="267" r:id="rId12"/>
    <p:sldId id="266"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A49886-1574-4F12-B82F-1A1E2C95136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27F0404-1781-424A-9043-7B1481ECB8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FE603B7-1873-4AF3-A87F-DB2270940A7E}"/>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C5BADDCB-B843-430D-A03F-048B9E05F4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D2E29F-4CA1-4FD2-8A0A-2EC89BC1E6CD}"/>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255023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5822DE-6BDD-490F-A958-9C137F0254F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0D4C225-AF97-4790-8271-F6D466B32DA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680DF35-8C80-4859-84B6-CBB1BB0308D4}"/>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23009597-70E9-4CDA-B472-FA3480760E5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3310CB0-35E6-4990-9AED-EF9ECE7B2CEE}"/>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1448594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5666AB4-F072-4A2B-8A9E-16EF77D696C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875EA20-6136-49CF-A2E3-4345F4C7994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ADDD38B-964C-4FC7-8A32-1B5F4E9A5757}"/>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8EF7B092-0850-4BC9-A07B-D81FDB6A068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1F517D4-A7D6-4C51-BD7B-84BC7EDF63DE}"/>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51218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1BD98-CE0D-40DC-8050-8CF9051F1FB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C726F7F-8CB2-44B8-9E22-2487AE1C8F5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E482391-58F7-4680-AB5F-A8ECEF62329C}"/>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B1ABB4A0-330C-4BEF-8018-EF23FE07971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E5C88CA-AB97-4724-9FFB-FAFE3C2C4F03}"/>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31609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7311D-E73C-4057-BFA7-702567B1EA1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135E345-8CB4-455E-BD1E-6C43541B29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A23FC07-673E-49A3-9D3E-9AA7A7CC1EB2}"/>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10528E5C-F951-40EB-8689-F29B16EA62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1EBE39-106E-4AFD-8EB6-18A578C9154F}"/>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2142338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0CB0D8-2F5A-4642-A85F-3EFD0EBE46D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3B41309-146F-420E-AB45-B1454C1EA31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8BF4C62-18AB-4619-A374-06145FA8570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76951CF-CE7A-42DE-9DAC-02654CEE8064}"/>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6" name="Fußzeilenplatzhalter 5">
            <a:extLst>
              <a:ext uri="{FF2B5EF4-FFF2-40B4-BE49-F238E27FC236}">
                <a16:creationId xmlns:a16="http://schemas.microsoft.com/office/drawing/2014/main" id="{17128E80-B66C-466E-A4C8-D35CC7CCA15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693FAF-A0B7-4EC7-AB00-307479D72DD4}"/>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2980062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3BF72-7F14-4098-BB70-18CAB63E087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074B61F-168B-47B8-B567-5330597B50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F1E5A13-D9E2-44C9-9E39-5605321BC94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701EFD0-DA3B-46DD-A1E4-0C69CBA96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D3DB34E-1417-4D73-B1E7-B7550D432CC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0E83341-A09F-49DD-B980-3689AA39D227}"/>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8" name="Fußzeilenplatzhalter 7">
            <a:extLst>
              <a:ext uri="{FF2B5EF4-FFF2-40B4-BE49-F238E27FC236}">
                <a16:creationId xmlns:a16="http://schemas.microsoft.com/office/drawing/2014/main" id="{4D734827-0CB1-444C-8B14-B07CE873546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6CE0E95-91DC-4868-B3E5-4CDECAC14824}"/>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326506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3DE028-7A8E-426D-8DFA-94F86579219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1706368-0E12-458C-B15E-96DE9F256F46}"/>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4" name="Fußzeilenplatzhalter 3">
            <a:extLst>
              <a:ext uri="{FF2B5EF4-FFF2-40B4-BE49-F238E27FC236}">
                <a16:creationId xmlns:a16="http://schemas.microsoft.com/office/drawing/2014/main" id="{DA09B1DA-C6FF-4407-9FA9-30817FAE5A3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3E73B09-9EC7-42FE-ADE8-DCB8F45134E3}"/>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26063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E7DBBED-E3D7-423E-B2EF-A297D6B36E9C}"/>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3" name="Fußzeilenplatzhalter 2">
            <a:extLst>
              <a:ext uri="{FF2B5EF4-FFF2-40B4-BE49-F238E27FC236}">
                <a16:creationId xmlns:a16="http://schemas.microsoft.com/office/drawing/2014/main" id="{7B33553F-9A6A-48C4-86AA-E00395088B3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C28486E-41E1-4E6D-A20D-FD27A78D5FD4}"/>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1972009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68CBC3-881D-4F7D-9DBB-52EBEC18363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B7F8E0F-DAFD-498A-B201-3156B679FC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6CD2A0A-D6F6-48E2-AFC3-5B414D2F5F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EFB057E-5E5E-4F01-B2A2-28C8F6EB8C7B}"/>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6" name="Fußzeilenplatzhalter 5">
            <a:extLst>
              <a:ext uri="{FF2B5EF4-FFF2-40B4-BE49-F238E27FC236}">
                <a16:creationId xmlns:a16="http://schemas.microsoft.com/office/drawing/2014/main" id="{47FEA2EA-F528-4F60-A3C8-8DCB8DA2327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B6E36B8-DA0B-46AA-AF90-74B86E396496}"/>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419857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6B4799-941D-458F-945D-0B67254633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BB6A39D-1A51-4B63-A13F-A72305A8B3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5E0202F-5007-4D5C-8547-D298E169D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583A199-42FC-4578-BEE8-E7DC68A17A91}"/>
              </a:ext>
            </a:extLst>
          </p:cNvPr>
          <p:cNvSpPr>
            <a:spLocks noGrp="1"/>
          </p:cNvSpPr>
          <p:nvPr>
            <p:ph type="dt" sz="half" idx="10"/>
          </p:nvPr>
        </p:nvSpPr>
        <p:spPr/>
        <p:txBody>
          <a:bodyPr/>
          <a:lstStyle/>
          <a:p>
            <a:fld id="{CD0C804B-5AB3-4CC8-9EAC-13A39880E69E}" type="datetimeFigureOut">
              <a:rPr lang="de-DE" smtClean="0"/>
              <a:t>08.02.2024</a:t>
            </a:fld>
            <a:endParaRPr lang="de-DE"/>
          </a:p>
        </p:txBody>
      </p:sp>
      <p:sp>
        <p:nvSpPr>
          <p:cNvPr id="6" name="Fußzeilenplatzhalter 5">
            <a:extLst>
              <a:ext uri="{FF2B5EF4-FFF2-40B4-BE49-F238E27FC236}">
                <a16:creationId xmlns:a16="http://schemas.microsoft.com/office/drawing/2014/main" id="{F15DD372-9055-480C-9965-532A08EB672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A71394-7F27-4D95-BC1B-E86EE86BC37A}"/>
              </a:ext>
            </a:extLst>
          </p:cNvPr>
          <p:cNvSpPr>
            <a:spLocks noGrp="1"/>
          </p:cNvSpPr>
          <p:nvPr>
            <p:ph type="sldNum" sz="quarter" idx="12"/>
          </p:nvPr>
        </p:nvSpPr>
        <p:spPr/>
        <p:txBody>
          <a:bodyPr/>
          <a:lstStyle/>
          <a:p>
            <a:fld id="{756A4EC5-21C6-4CEA-8A45-295C27BD8230}" type="slidenum">
              <a:rPr lang="de-DE" smtClean="0"/>
              <a:t>‹Nr.›</a:t>
            </a:fld>
            <a:endParaRPr lang="de-DE"/>
          </a:p>
        </p:txBody>
      </p:sp>
    </p:spTree>
    <p:extLst>
      <p:ext uri="{BB962C8B-B14F-4D97-AF65-F5344CB8AC3E}">
        <p14:creationId xmlns:p14="http://schemas.microsoft.com/office/powerpoint/2010/main" val="2430519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765EFAF-6E93-43C5-A5A2-B9B13EF527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21E0876-9996-4118-AFBB-01A14422F4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570C308-6EA5-48AB-B5CD-C0304EF871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C804B-5AB3-4CC8-9EAC-13A39880E69E}" type="datetimeFigureOut">
              <a:rPr lang="de-DE" smtClean="0"/>
              <a:t>08.02.2024</a:t>
            </a:fld>
            <a:endParaRPr lang="de-DE"/>
          </a:p>
        </p:txBody>
      </p:sp>
      <p:sp>
        <p:nvSpPr>
          <p:cNvPr id="5" name="Fußzeilenplatzhalter 4">
            <a:extLst>
              <a:ext uri="{FF2B5EF4-FFF2-40B4-BE49-F238E27FC236}">
                <a16:creationId xmlns:a16="http://schemas.microsoft.com/office/drawing/2014/main" id="{5D9E663F-D81E-48A3-9887-3998AAD5E0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911C984-C268-4C8E-94B9-C2EDFAEAB2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A4EC5-21C6-4CEA-8A45-295C27BD8230}" type="slidenum">
              <a:rPr lang="de-DE" smtClean="0"/>
              <a:t>‹Nr.›</a:t>
            </a:fld>
            <a:endParaRPr lang="de-DE"/>
          </a:p>
        </p:txBody>
      </p:sp>
    </p:spTree>
    <p:extLst>
      <p:ext uri="{BB962C8B-B14F-4D97-AF65-F5344CB8AC3E}">
        <p14:creationId xmlns:p14="http://schemas.microsoft.com/office/powerpoint/2010/main" val="2368602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mmons.wikimedia.org/wiki/File:Hand_Pump_-_Animation.gif" TargetMode="External"/><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Schwengelpumpe" TargetMode="External"/><Relationship Id="rId2" Type="http://schemas.openxmlformats.org/officeDocument/2006/relationships/image" Target="../media/image2.jp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44068C-1BB5-4997-B06C-4676C8E50120}"/>
              </a:ext>
            </a:extLst>
          </p:cNvPr>
          <p:cNvSpPr>
            <a:spLocks noGrp="1"/>
          </p:cNvSpPr>
          <p:nvPr>
            <p:ph type="ctrTitle"/>
          </p:nvPr>
        </p:nvSpPr>
        <p:spPr/>
        <p:txBody>
          <a:bodyPr/>
          <a:lstStyle/>
          <a:p>
            <a:r>
              <a:rPr lang="de-DE" dirty="0"/>
              <a:t>Pumpen</a:t>
            </a:r>
          </a:p>
        </p:txBody>
      </p:sp>
      <p:sp>
        <p:nvSpPr>
          <p:cNvPr id="3" name="Untertitel 2">
            <a:extLst>
              <a:ext uri="{FF2B5EF4-FFF2-40B4-BE49-F238E27FC236}">
                <a16:creationId xmlns:a16="http://schemas.microsoft.com/office/drawing/2014/main" id="{A7D509C0-18FD-4C2A-B7E1-4D3A5E607B80}"/>
              </a:ext>
            </a:extLst>
          </p:cNvPr>
          <p:cNvSpPr>
            <a:spLocks noGrp="1"/>
          </p:cNvSpPr>
          <p:nvPr>
            <p:ph type="subTitle" idx="1"/>
          </p:nvPr>
        </p:nvSpPr>
        <p:spPr/>
        <p:txBody>
          <a:bodyPr/>
          <a:lstStyle/>
          <a:p>
            <a:r>
              <a:rPr lang="de-DE" dirty="0"/>
              <a:t>Eine Präsentation von</a:t>
            </a:r>
          </a:p>
          <a:p>
            <a:r>
              <a:rPr lang="de-DE" dirty="0"/>
              <a:t>Alexander Voigts</a:t>
            </a:r>
          </a:p>
        </p:txBody>
      </p:sp>
    </p:spTree>
    <p:extLst>
      <p:ext uri="{BB962C8B-B14F-4D97-AF65-F5344CB8AC3E}">
        <p14:creationId xmlns:p14="http://schemas.microsoft.com/office/powerpoint/2010/main" val="97233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2E4E21-3259-490C-B6D6-C61D09CE01E4}"/>
              </a:ext>
            </a:extLst>
          </p:cNvPr>
          <p:cNvSpPr>
            <a:spLocks noGrp="1"/>
          </p:cNvSpPr>
          <p:nvPr>
            <p:ph type="title"/>
          </p:nvPr>
        </p:nvSpPr>
        <p:spPr/>
        <p:txBody>
          <a:bodyPr/>
          <a:lstStyle/>
          <a:p>
            <a:r>
              <a:rPr lang="de-DE" dirty="0"/>
              <a:t>Was ist Förderdruck</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E257D37A-BBD7-424D-BC46-D91598D6AC66}"/>
                  </a:ext>
                </a:extLst>
              </p:cNvPr>
              <p:cNvSpPr>
                <a:spLocks noGrp="1"/>
              </p:cNvSpPr>
              <p:nvPr>
                <p:ph idx="1"/>
              </p:nvPr>
            </p:nvSpPr>
            <p:spPr/>
            <p:txBody>
              <a:bodyPr>
                <a:normAutofit lnSpcReduction="10000"/>
              </a:bodyPr>
              <a:lstStyle/>
              <a:p>
                <a:r>
                  <a:rPr lang="de-DE" dirty="0"/>
                  <a:t>Der Förderdruck kennzeichnet den der Förderflüssigkeit durch die Pumpen zugeführten, nutzbaren Energiezuwachs, er wird nach  dem internationalen Einheitensystem (SI) in der Einheit Pascal (</a:t>
                </a:r>
                <a:r>
                  <a:rPr lang="de-DE" dirty="0" err="1"/>
                  <a:t>Pa</a:t>
                </a:r>
                <a:r>
                  <a:rPr lang="de-DE" dirty="0"/>
                  <a:t>) = Newton je Quadratmeter (N/m^-2) gemessen, oder in </a:t>
                </a:r>
                <a:r>
                  <a:rPr lang="de-DE" dirty="0" err="1"/>
                  <a:t>dezimlen</a:t>
                </a:r>
                <a:r>
                  <a:rPr lang="de-DE" dirty="0"/>
                  <a:t> Vielfachen dieser Einheit angegeben.</a:t>
                </a:r>
              </a:p>
              <a:p>
                <a:r>
                  <a:rPr lang="de-DE" dirty="0"/>
                  <a:t>Weiterhin verwendet man häufig eben dem Förderdruck </a:t>
                </a:r>
                <a:r>
                  <a:rPr lang="el-GR" dirty="0"/>
                  <a:t>Δ</a:t>
                </a:r>
                <a:r>
                  <a:rPr lang="de-DE" dirty="0"/>
                  <a:t>p die spezifische Arbeit Y, die den nutzbaren  Energiezuwachs in N m je kg Förderflüssigkeit bzw. J kg^-1  zwischen Saug- und Druckstutzen einer Pumpe darstellt. </a:t>
                </a:r>
              </a:p>
              <a:p>
                <a:r>
                  <a:rPr lang="de-DE" dirty="0"/>
                  <a:t>Es gilt</a:t>
                </a:r>
                <a14:m>
                  <m:oMath xmlns:m="http://schemas.openxmlformats.org/officeDocument/2006/math">
                    <m:r>
                      <a:rPr lang="de-DE" b="0" i="0" smtClean="0">
                        <a:latin typeface="Cambria Math" panose="02040503050406030204" pitchFamily="18" charset="0"/>
                      </a:rPr>
                      <m:t> </m:t>
                    </m:r>
                    <m:r>
                      <m:rPr>
                        <m:sty m:val="p"/>
                      </m:rPr>
                      <a:rPr lang="de-DE" b="0" i="0" smtClean="0">
                        <a:latin typeface="Cambria Math" panose="02040503050406030204" pitchFamily="18" charset="0"/>
                      </a:rPr>
                      <m:t>Y</m:t>
                    </m:r>
                    <m:r>
                      <a:rPr lang="de-DE" b="0" i="0" smtClean="0">
                        <a:latin typeface="Cambria Math" panose="02040503050406030204" pitchFamily="18" charset="0"/>
                      </a:rPr>
                      <m:t>=</m:t>
                    </m:r>
                    <m:f>
                      <m:fPr>
                        <m:ctrlPr>
                          <a:rPr lang="de-DE" b="0" i="1" smtClean="0">
                            <a:latin typeface="Cambria Math" panose="02040503050406030204" pitchFamily="18" charset="0"/>
                          </a:rPr>
                        </m:ctrlPr>
                      </m:fPr>
                      <m:num>
                        <m:r>
                          <m:rPr>
                            <m:sty m:val="p"/>
                          </m:rPr>
                          <a:rPr lang="el-GR" b="0" i="0" smtClean="0">
                            <a:latin typeface="Cambria Math" panose="02040503050406030204" pitchFamily="18" charset="0"/>
                          </a:rPr>
                          <m:t>Δ</m:t>
                        </m:r>
                        <m:r>
                          <a:rPr lang="de-DE" b="0" i="1" smtClean="0">
                            <a:latin typeface="Cambria Math" panose="02040503050406030204" pitchFamily="18" charset="0"/>
                          </a:rPr>
                          <m:t>𝑝</m:t>
                        </m:r>
                      </m:num>
                      <m:den>
                        <m:r>
                          <m:rPr>
                            <m:sty m:val="p"/>
                          </m:rPr>
                          <a:rPr lang="el-GR">
                            <a:latin typeface="Cambria Math" panose="02040503050406030204" pitchFamily="18" charset="0"/>
                          </a:rPr>
                          <m:t>ρ</m:t>
                        </m:r>
                      </m:den>
                    </m:f>
                  </m:oMath>
                </a14:m>
                <a:r>
                  <a:rPr lang="de-DE" dirty="0"/>
                  <a:t>  </a:t>
                </a:r>
              </a:p>
              <a:p>
                <a:endParaRPr lang="de-DE" dirty="0"/>
              </a:p>
            </p:txBody>
          </p:sp>
        </mc:Choice>
        <mc:Fallback xmlns="">
          <p:sp>
            <p:nvSpPr>
              <p:cNvPr id="3" name="Inhaltsplatzhalter 2">
                <a:extLst>
                  <a:ext uri="{FF2B5EF4-FFF2-40B4-BE49-F238E27FC236}">
                    <a16:creationId xmlns:a16="http://schemas.microsoft.com/office/drawing/2014/main" id="{E257D37A-BBD7-424D-BC46-D91598D6AC66}"/>
                  </a:ext>
                </a:extLst>
              </p:cNvPr>
              <p:cNvSpPr>
                <a:spLocks noGrp="1" noRot="1" noChangeAspect="1" noMove="1" noResize="1" noEditPoints="1" noAdjustHandles="1" noChangeArrowheads="1" noChangeShapeType="1" noTextEdit="1"/>
              </p:cNvSpPr>
              <p:nvPr>
                <p:ph idx="1"/>
              </p:nvPr>
            </p:nvSpPr>
            <p:spPr>
              <a:blipFill>
                <a:blip r:embed="rId2"/>
                <a:stretch>
                  <a:fillRect l="-1043" t="-3081" r="-696"/>
                </a:stretch>
              </a:blipFill>
            </p:spPr>
            <p:txBody>
              <a:bodyPr/>
              <a:lstStyle/>
              <a:p>
                <a:r>
                  <a:rPr lang="de-DE">
                    <a:noFill/>
                  </a:rPr>
                  <a:t> </a:t>
                </a:r>
              </a:p>
            </p:txBody>
          </p:sp>
        </mc:Fallback>
      </mc:AlternateContent>
    </p:spTree>
    <p:extLst>
      <p:ext uri="{BB962C8B-B14F-4D97-AF65-F5344CB8AC3E}">
        <p14:creationId xmlns:p14="http://schemas.microsoft.com/office/powerpoint/2010/main" val="3371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093628-1F07-4EDB-B8A0-C718A291BE49}"/>
              </a:ext>
            </a:extLst>
          </p:cNvPr>
          <p:cNvSpPr>
            <a:spLocks noGrp="1"/>
          </p:cNvSpPr>
          <p:nvPr>
            <p:ph type="title"/>
          </p:nvPr>
        </p:nvSpPr>
        <p:spPr/>
        <p:txBody>
          <a:bodyPr/>
          <a:lstStyle/>
          <a:p>
            <a:r>
              <a:rPr lang="de-DE" dirty="0"/>
              <a:t>Der geodätische Druck</a:t>
            </a:r>
          </a:p>
        </p:txBody>
      </p:sp>
      <p:sp>
        <p:nvSpPr>
          <p:cNvPr id="3" name="Inhaltsplatzhalter 2">
            <a:extLst>
              <a:ext uri="{FF2B5EF4-FFF2-40B4-BE49-F238E27FC236}">
                <a16:creationId xmlns:a16="http://schemas.microsoft.com/office/drawing/2014/main" id="{27F372F8-38E5-4D99-A383-BE0FEA03399D}"/>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418488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8148D-2B97-448B-8177-590F2CF58E08}"/>
              </a:ext>
            </a:extLst>
          </p:cNvPr>
          <p:cNvSpPr>
            <a:spLocks noGrp="1"/>
          </p:cNvSpPr>
          <p:nvPr>
            <p:ph type="title"/>
          </p:nvPr>
        </p:nvSpPr>
        <p:spPr/>
        <p:txBody>
          <a:bodyPr/>
          <a:lstStyle/>
          <a:p>
            <a:r>
              <a:rPr lang="de-DE" dirty="0"/>
              <a:t>Hydraulischer Wirkungsgrad</a:t>
            </a:r>
          </a:p>
        </p:txBody>
      </p:sp>
      <p:sp>
        <p:nvSpPr>
          <p:cNvPr id="3" name="Inhaltsplatzhalter 2">
            <a:extLst>
              <a:ext uri="{FF2B5EF4-FFF2-40B4-BE49-F238E27FC236}">
                <a16:creationId xmlns:a16="http://schemas.microsoft.com/office/drawing/2014/main" id="{839869E9-07C7-4C77-A560-5C08E631E8E5}"/>
              </a:ext>
            </a:extLst>
          </p:cNvPr>
          <p:cNvSpPr>
            <a:spLocks noGrp="1"/>
          </p:cNvSpPr>
          <p:nvPr>
            <p:ph idx="1"/>
          </p:nvPr>
        </p:nvSpPr>
        <p:spPr/>
        <p:txBody>
          <a:bodyPr>
            <a:normAutofit lnSpcReduction="10000"/>
          </a:bodyPr>
          <a:lstStyle/>
          <a:p>
            <a:r>
              <a:rPr lang="de-DE" dirty="0"/>
              <a:t>Außer den äußeren Strömungsverlusten im Rohrleitungssystem (Verluste außerhalb der Pumpe) entstehen im inneren der Pumpe Energieverluste infolge von Reibungs- und Bewegungswiderständen (Wandreibung, Wirbelbildung und Ablösungsverluste aufgrund von Richtungs- und Querschnittsänderungen, speziell bei Kolbenpumpen Öffnungs- und Durchgangswiderstände der Ventile), die man unter dem Begriff der Güte der konstruktiven als auch der fertigungstechnischen  Ausführung der Pumpe ab. Außerdem werden sie von der Viskosität des Fördermediums beeinflusst. Die inneren Druckverluste werden durch den hydraulischen Wirkungsgrad, der ein Quotient aus der effizienten durch die theoretische spezifische Arbeit ausgedrückt.</a:t>
            </a:r>
          </a:p>
        </p:txBody>
      </p:sp>
    </p:spTree>
    <p:extLst>
      <p:ext uri="{BB962C8B-B14F-4D97-AF65-F5344CB8AC3E}">
        <p14:creationId xmlns:p14="http://schemas.microsoft.com/office/powerpoint/2010/main" val="120271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B3639B-067C-4795-89C5-969CE62592C8}"/>
              </a:ext>
            </a:extLst>
          </p:cNvPr>
          <p:cNvSpPr>
            <a:spLocks noGrp="1"/>
          </p:cNvSpPr>
          <p:nvPr>
            <p:ph type="title"/>
          </p:nvPr>
        </p:nvSpPr>
        <p:spPr/>
        <p:txBody>
          <a:bodyPr/>
          <a:lstStyle/>
          <a:p>
            <a:r>
              <a:rPr lang="de-DE" dirty="0"/>
              <a:t>Was ist eine Pumpe</a:t>
            </a:r>
          </a:p>
        </p:txBody>
      </p:sp>
      <p:sp>
        <p:nvSpPr>
          <p:cNvPr id="3" name="Inhaltsplatzhalter 2">
            <a:extLst>
              <a:ext uri="{FF2B5EF4-FFF2-40B4-BE49-F238E27FC236}">
                <a16:creationId xmlns:a16="http://schemas.microsoft.com/office/drawing/2014/main" id="{A36D4DCA-E222-40B1-8BD5-6690D164BA9D}"/>
              </a:ext>
            </a:extLst>
          </p:cNvPr>
          <p:cNvSpPr>
            <a:spLocks noGrp="1"/>
          </p:cNvSpPr>
          <p:nvPr>
            <p:ph idx="1"/>
          </p:nvPr>
        </p:nvSpPr>
        <p:spPr/>
        <p:txBody>
          <a:bodyPr/>
          <a:lstStyle/>
          <a:p>
            <a:r>
              <a:rPr lang="de-DE" dirty="0"/>
              <a:t>Eine Pumpe pumpt meist eine Flüssigkeit aus einem tieferen Bereich oder einem Bereich bei dem der Fluss nicht automatisch verläuft, z.B., wenn Druck überwunden werden muss.</a:t>
            </a:r>
          </a:p>
          <a:p>
            <a:r>
              <a:rPr lang="de-DE" dirty="0"/>
              <a:t>Klassische Pumpen sind:</a:t>
            </a:r>
          </a:p>
          <a:p>
            <a:pPr lvl="1"/>
            <a:r>
              <a:rPr lang="de-DE" dirty="0"/>
              <a:t>Das Herz</a:t>
            </a:r>
          </a:p>
          <a:p>
            <a:pPr lvl="1"/>
            <a:r>
              <a:rPr lang="de-DE" dirty="0"/>
              <a:t>Ein Brunnen</a:t>
            </a:r>
          </a:p>
          <a:p>
            <a:pPr lvl="1"/>
            <a:r>
              <a:rPr lang="de-DE" dirty="0"/>
              <a:t>Kühlschränke (laufen mit sogenannten Wärmepumpen)</a:t>
            </a:r>
          </a:p>
        </p:txBody>
      </p:sp>
    </p:spTree>
    <p:extLst>
      <p:ext uri="{BB962C8B-B14F-4D97-AF65-F5344CB8AC3E}">
        <p14:creationId xmlns:p14="http://schemas.microsoft.com/office/powerpoint/2010/main" val="91895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EF37C3EC-2303-4C65-80A0-0A20636A9B6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91304" y="2954686"/>
            <a:ext cx="4608634" cy="3538189"/>
          </a:xfrm>
          <a:prstGeom prst="rect">
            <a:avLst/>
          </a:prstGeom>
        </p:spPr>
      </p:pic>
      <p:sp>
        <p:nvSpPr>
          <p:cNvPr id="6" name="Textfeld 5">
            <a:extLst>
              <a:ext uri="{FF2B5EF4-FFF2-40B4-BE49-F238E27FC236}">
                <a16:creationId xmlns:a16="http://schemas.microsoft.com/office/drawing/2014/main" id="{4AE4E2F2-1EBA-4D72-9A18-468C0482337A}"/>
              </a:ext>
            </a:extLst>
          </p:cNvPr>
          <p:cNvSpPr txBox="1"/>
          <p:nvPr/>
        </p:nvSpPr>
        <p:spPr>
          <a:xfrm>
            <a:off x="3691304" y="6532739"/>
            <a:ext cx="4608634" cy="230832"/>
          </a:xfrm>
          <a:prstGeom prst="rect">
            <a:avLst/>
          </a:prstGeom>
          <a:noFill/>
        </p:spPr>
        <p:txBody>
          <a:bodyPr wrap="square" rtlCol="0">
            <a:spAutoFit/>
          </a:bodyPr>
          <a:lstStyle/>
          <a:p>
            <a:r>
              <a:rPr lang="de-DE" sz="900"/>
              <a:t>"</a:t>
            </a:r>
            <a:r>
              <a:rPr lang="de-DE" sz="900">
                <a:hlinkClick r:id="rId3" tooltip="https://commons.wikimedia.org/wiki/File:Hand_Pump_-_Animation.gif"/>
              </a:rPr>
              <a:t>Dieses Foto</a:t>
            </a:r>
            <a:r>
              <a:rPr lang="de-DE" sz="900"/>
              <a:t>" von Unbekannter Autor ist lizenziert gemäß </a:t>
            </a:r>
            <a:r>
              <a:rPr lang="de-DE" sz="900">
                <a:hlinkClick r:id="rId4" tooltip="https://creativecommons.org/licenses/by-sa/3.0/"/>
              </a:rPr>
              <a:t>CC BY-SA</a:t>
            </a:r>
            <a:endParaRPr lang="de-DE" sz="900"/>
          </a:p>
        </p:txBody>
      </p:sp>
      <p:sp>
        <p:nvSpPr>
          <p:cNvPr id="2" name="Titel 1">
            <a:extLst>
              <a:ext uri="{FF2B5EF4-FFF2-40B4-BE49-F238E27FC236}">
                <a16:creationId xmlns:a16="http://schemas.microsoft.com/office/drawing/2014/main" id="{5E990076-CB3D-48B3-9873-81018E0B03B9}"/>
              </a:ext>
            </a:extLst>
          </p:cNvPr>
          <p:cNvSpPr>
            <a:spLocks noGrp="1"/>
          </p:cNvSpPr>
          <p:nvPr>
            <p:ph type="title"/>
          </p:nvPr>
        </p:nvSpPr>
        <p:spPr/>
        <p:txBody>
          <a:bodyPr/>
          <a:lstStyle/>
          <a:p>
            <a:r>
              <a:rPr lang="de-DE" dirty="0"/>
              <a:t>Fördern von Flüssigkeiten</a:t>
            </a:r>
          </a:p>
        </p:txBody>
      </p:sp>
      <p:sp>
        <p:nvSpPr>
          <p:cNvPr id="3" name="Inhaltsplatzhalter 2">
            <a:extLst>
              <a:ext uri="{FF2B5EF4-FFF2-40B4-BE49-F238E27FC236}">
                <a16:creationId xmlns:a16="http://schemas.microsoft.com/office/drawing/2014/main" id="{B31E7EC1-B1D8-43D9-8A99-BA59B2C72EC4}"/>
              </a:ext>
            </a:extLst>
          </p:cNvPr>
          <p:cNvSpPr>
            <a:spLocks noGrp="1"/>
          </p:cNvSpPr>
          <p:nvPr>
            <p:ph idx="1"/>
          </p:nvPr>
        </p:nvSpPr>
        <p:spPr/>
        <p:txBody>
          <a:bodyPr/>
          <a:lstStyle/>
          <a:p>
            <a:r>
              <a:rPr lang="de-DE" dirty="0"/>
              <a:t>Für Flüssigkeitsförderprobleme gibt es zahlreiche Pumpenbauarten.</a:t>
            </a:r>
          </a:p>
          <a:p>
            <a:r>
              <a:rPr lang="de-DE" dirty="0"/>
              <a:t>Als Betreiber von Pumpenanlagen, sollte man mit Aufbau, Arbeitsweise und Betriebsverhalten der Pumpentypen vertraut sein</a:t>
            </a:r>
          </a:p>
          <a:p>
            <a:endParaRPr lang="de-DE" dirty="0"/>
          </a:p>
        </p:txBody>
      </p:sp>
    </p:spTree>
    <p:extLst>
      <p:ext uri="{BB962C8B-B14F-4D97-AF65-F5344CB8AC3E}">
        <p14:creationId xmlns:p14="http://schemas.microsoft.com/office/powerpoint/2010/main" val="3097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34DC07-9BA1-44C0-B007-8F2E49BFB69E}"/>
              </a:ext>
            </a:extLst>
          </p:cNvPr>
          <p:cNvSpPr>
            <a:spLocks noGrp="1"/>
          </p:cNvSpPr>
          <p:nvPr>
            <p:ph type="title"/>
          </p:nvPr>
        </p:nvSpPr>
        <p:spPr>
          <a:xfrm>
            <a:off x="768626" y="365125"/>
            <a:ext cx="10585174" cy="1325563"/>
          </a:xfrm>
        </p:spPr>
        <p:txBody>
          <a:bodyPr/>
          <a:lstStyle/>
          <a:p>
            <a:r>
              <a:rPr lang="de-DE" dirty="0"/>
              <a:t>Aufgaben der Flüssigkeitspumpen</a:t>
            </a:r>
          </a:p>
        </p:txBody>
      </p:sp>
      <p:sp>
        <p:nvSpPr>
          <p:cNvPr id="3" name="Inhaltsplatzhalter 2">
            <a:extLst>
              <a:ext uri="{FF2B5EF4-FFF2-40B4-BE49-F238E27FC236}">
                <a16:creationId xmlns:a16="http://schemas.microsoft.com/office/drawing/2014/main" id="{CB65F7AE-4BD5-4A43-BEC0-F0F14033DB7D}"/>
              </a:ext>
            </a:extLst>
          </p:cNvPr>
          <p:cNvSpPr>
            <a:spLocks noGrp="1"/>
          </p:cNvSpPr>
          <p:nvPr>
            <p:ph idx="1"/>
          </p:nvPr>
        </p:nvSpPr>
        <p:spPr/>
        <p:txBody>
          <a:bodyPr>
            <a:normAutofit lnSpcReduction="10000"/>
          </a:bodyPr>
          <a:lstStyle/>
          <a:p>
            <a:r>
              <a:rPr lang="de-DE" dirty="0"/>
              <a:t>Unter Pumpen versteht man allgemein Arbeitsmaschinen oder Arbeitsvorrichtungen (Strömungsapparaturen), die zum  Zwecke der Förderung fluider Stoffe die Druck- oder Geschwindigkeitsenergie des Fördermediums statisch oder dynamisch erhöhen.</a:t>
            </a:r>
          </a:p>
          <a:p>
            <a:r>
              <a:rPr lang="de-DE" dirty="0"/>
              <a:t>Flüssigkeitspumpen dienen der Flüssigkeitsförderung, wobei entweder ein Höhen – oder Druckunterschied oder beides zu überwinden ist.</a:t>
            </a:r>
          </a:p>
          <a:p>
            <a:r>
              <a:rPr lang="de-DE" dirty="0"/>
              <a:t>Bei Brunnen – gleicher Druck. Der Druck der Pumpe muss so bemessen sein, dass nicht nur Höhen- und Druckunterschiede bewältigt, sondern auch alle durch Strömungswiderstand verursachte Druckverluste, abgedeckt sind.</a:t>
            </a:r>
          </a:p>
        </p:txBody>
      </p:sp>
    </p:spTree>
    <p:extLst>
      <p:ext uri="{BB962C8B-B14F-4D97-AF65-F5344CB8AC3E}">
        <p14:creationId xmlns:p14="http://schemas.microsoft.com/office/powerpoint/2010/main" val="385755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155D6701-578A-4E4E-BDF6-980AAF28C0B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24788" y="464234"/>
            <a:ext cx="3988958" cy="5929532"/>
          </a:xfrm>
          <a:prstGeom prst="rect">
            <a:avLst/>
          </a:prstGeom>
        </p:spPr>
      </p:pic>
      <p:sp>
        <p:nvSpPr>
          <p:cNvPr id="6" name="Textfeld 5">
            <a:extLst>
              <a:ext uri="{FF2B5EF4-FFF2-40B4-BE49-F238E27FC236}">
                <a16:creationId xmlns:a16="http://schemas.microsoft.com/office/drawing/2014/main" id="{32C30376-52DD-405D-9F6F-D49F039A3A7D}"/>
              </a:ext>
            </a:extLst>
          </p:cNvPr>
          <p:cNvSpPr txBox="1"/>
          <p:nvPr/>
        </p:nvSpPr>
        <p:spPr>
          <a:xfrm>
            <a:off x="7024788" y="6425016"/>
            <a:ext cx="3779200" cy="230832"/>
          </a:xfrm>
          <a:prstGeom prst="rect">
            <a:avLst/>
          </a:prstGeom>
          <a:noFill/>
        </p:spPr>
        <p:txBody>
          <a:bodyPr wrap="square" rtlCol="0">
            <a:spAutoFit/>
          </a:bodyPr>
          <a:lstStyle/>
          <a:p>
            <a:r>
              <a:rPr lang="de-DE" sz="900"/>
              <a:t>"</a:t>
            </a:r>
            <a:r>
              <a:rPr lang="de-DE" sz="900">
                <a:hlinkClick r:id="rId3" tooltip="https://de.wikipedia.org/wiki/Schwengelpumpe"/>
              </a:rPr>
              <a:t>Dieses Foto</a:t>
            </a:r>
            <a:r>
              <a:rPr lang="de-DE" sz="900"/>
              <a:t>" von Unbekannter Autor ist lizenziert gemäß </a:t>
            </a:r>
            <a:r>
              <a:rPr lang="de-DE" sz="900">
                <a:hlinkClick r:id="rId4" tooltip="https://creativecommons.org/licenses/by-sa/3.0/"/>
              </a:rPr>
              <a:t>CC BY-SA</a:t>
            </a:r>
            <a:endParaRPr lang="de-DE" sz="900"/>
          </a:p>
        </p:txBody>
      </p:sp>
      <p:sp>
        <p:nvSpPr>
          <p:cNvPr id="2" name="Titel 1">
            <a:extLst>
              <a:ext uri="{FF2B5EF4-FFF2-40B4-BE49-F238E27FC236}">
                <a16:creationId xmlns:a16="http://schemas.microsoft.com/office/drawing/2014/main" id="{E2E7361D-8D31-4D7A-8F2B-6E9D6DC76CF0}"/>
              </a:ext>
            </a:extLst>
          </p:cNvPr>
          <p:cNvSpPr>
            <a:spLocks noGrp="1"/>
          </p:cNvSpPr>
          <p:nvPr>
            <p:ph type="title"/>
          </p:nvPr>
        </p:nvSpPr>
        <p:spPr/>
        <p:txBody>
          <a:bodyPr/>
          <a:lstStyle/>
          <a:p>
            <a:r>
              <a:rPr lang="de-DE" dirty="0"/>
              <a:t>Klassifizierung der Pumpen</a:t>
            </a:r>
          </a:p>
        </p:txBody>
      </p:sp>
      <p:sp>
        <p:nvSpPr>
          <p:cNvPr id="3" name="Textplatzhalter 2">
            <a:extLst>
              <a:ext uri="{FF2B5EF4-FFF2-40B4-BE49-F238E27FC236}">
                <a16:creationId xmlns:a16="http://schemas.microsoft.com/office/drawing/2014/main" id="{4242F97A-A633-4B84-A2C9-647503D3FC20}"/>
              </a:ext>
            </a:extLst>
          </p:cNvPr>
          <p:cNvSpPr>
            <a:spLocks noGrp="1"/>
          </p:cNvSpPr>
          <p:nvPr>
            <p:ph type="body" idx="1"/>
          </p:nvPr>
        </p:nvSpPr>
        <p:spPr/>
        <p:txBody>
          <a:bodyPr/>
          <a:lstStyle/>
          <a:p>
            <a:r>
              <a:rPr lang="de-DE" dirty="0"/>
              <a:t> </a:t>
            </a:r>
          </a:p>
        </p:txBody>
      </p:sp>
    </p:spTree>
    <p:extLst>
      <p:ext uri="{BB962C8B-B14F-4D97-AF65-F5344CB8AC3E}">
        <p14:creationId xmlns:p14="http://schemas.microsoft.com/office/powerpoint/2010/main" val="392671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8C6719-D1D0-4DAC-BE3F-B1CA832FCE33}"/>
              </a:ext>
            </a:extLst>
          </p:cNvPr>
          <p:cNvSpPr>
            <a:spLocks noGrp="1"/>
          </p:cNvSpPr>
          <p:nvPr>
            <p:ph type="title"/>
          </p:nvPr>
        </p:nvSpPr>
        <p:spPr/>
        <p:txBody>
          <a:bodyPr/>
          <a:lstStyle/>
          <a:p>
            <a:r>
              <a:rPr lang="de-DE" dirty="0"/>
              <a:t>Verschiedenes Funktionsprinzip von Pumpen bei:</a:t>
            </a:r>
          </a:p>
        </p:txBody>
      </p:sp>
      <p:sp>
        <p:nvSpPr>
          <p:cNvPr id="3" name="Inhaltsplatzhalter 2">
            <a:extLst>
              <a:ext uri="{FF2B5EF4-FFF2-40B4-BE49-F238E27FC236}">
                <a16:creationId xmlns:a16="http://schemas.microsoft.com/office/drawing/2014/main" id="{32C8C009-BE43-467A-A3B9-137DC33A64DE}"/>
              </a:ext>
            </a:extLst>
          </p:cNvPr>
          <p:cNvSpPr>
            <a:spLocks noGrp="1"/>
          </p:cNvSpPr>
          <p:nvPr>
            <p:ph idx="1"/>
          </p:nvPr>
        </p:nvSpPr>
        <p:spPr/>
        <p:txBody>
          <a:bodyPr/>
          <a:lstStyle/>
          <a:p>
            <a:r>
              <a:rPr lang="de-DE" dirty="0"/>
              <a:t>Hubkolbenpumpen</a:t>
            </a:r>
          </a:p>
          <a:p>
            <a:r>
              <a:rPr lang="de-DE" dirty="0"/>
              <a:t>Umlaufkolbenpumpen</a:t>
            </a:r>
          </a:p>
          <a:p>
            <a:r>
              <a:rPr lang="de-DE" dirty="0"/>
              <a:t>Kreiselradpumpen</a:t>
            </a:r>
          </a:p>
          <a:p>
            <a:r>
              <a:rPr lang="de-DE" dirty="0"/>
              <a:t>Sonstigen Pumpen</a:t>
            </a:r>
          </a:p>
        </p:txBody>
      </p:sp>
    </p:spTree>
    <p:extLst>
      <p:ext uri="{BB962C8B-B14F-4D97-AF65-F5344CB8AC3E}">
        <p14:creationId xmlns:p14="http://schemas.microsoft.com/office/powerpoint/2010/main" val="224239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691DF9-F20C-4B4E-8C13-7576D8471FF9}"/>
              </a:ext>
            </a:extLst>
          </p:cNvPr>
          <p:cNvSpPr>
            <a:spLocks noGrp="1"/>
          </p:cNvSpPr>
          <p:nvPr>
            <p:ph type="title"/>
          </p:nvPr>
        </p:nvSpPr>
        <p:spPr/>
        <p:txBody>
          <a:bodyPr/>
          <a:lstStyle/>
          <a:p>
            <a:r>
              <a:rPr lang="de-DE" dirty="0"/>
              <a:t>Verschiedene Pumpen nach Art des Fördermittels</a:t>
            </a:r>
          </a:p>
        </p:txBody>
      </p:sp>
      <p:sp>
        <p:nvSpPr>
          <p:cNvPr id="3" name="Inhaltsplatzhalter 2">
            <a:extLst>
              <a:ext uri="{FF2B5EF4-FFF2-40B4-BE49-F238E27FC236}">
                <a16:creationId xmlns:a16="http://schemas.microsoft.com/office/drawing/2014/main" id="{51007110-61A4-435F-8BED-1EDBD6CB8317}"/>
              </a:ext>
            </a:extLst>
          </p:cNvPr>
          <p:cNvSpPr>
            <a:spLocks noGrp="1"/>
          </p:cNvSpPr>
          <p:nvPr>
            <p:ph idx="1"/>
          </p:nvPr>
        </p:nvSpPr>
        <p:spPr/>
        <p:txBody>
          <a:bodyPr/>
          <a:lstStyle/>
          <a:p>
            <a:r>
              <a:rPr lang="de-DE" dirty="0"/>
              <a:t>Für reine und leicht verschmutzte Flüssigkeiten</a:t>
            </a:r>
          </a:p>
          <a:p>
            <a:r>
              <a:rPr lang="de-DE" dirty="0"/>
              <a:t>Für verschmutzte Flüssigkeiten und Dickstoffe</a:t>
            </a:r>
          </a:p>
          <a:p>
            <a:r>
              <a:rPr lang="de-DE" dirty="0"/>
              <a:t>Für leicht gasende Flüssigkeiten</a:t>
            </a:r>
          </a:p>
          <a:p>
            <a:r>
              <a:rPr lang="de-DE" dirty="0"/>
              <a:t>Für Flüssigkeits-Gas-Gemische</a:t>
            </a:r>
          </a:p>
          <a:p>
            <a:r>
              <a:rPr lang="de-DE" dirty="0"/>
              <a:t>Für aggressive Flüssigkeiten</a:t>
            </a:r>
          </a:p>
          <a:p>
            <a:r>
              <a:rPr lang="de-DE" dirty="0"/>
              <a:t>Für flüssige Metalle</a:t>
            </a:r>
          </a:p>
          <a:p>
            <a:endParaRPr lang="de-DE" dirty="0"/>
          </a:p>
        </p:txBody>
      </p:sp>
    </p:spTree>
    <p:extLst>
      <p:ext uri="{BB962C8B-B14F-4D97-AF65-F5344CB8AC3E}">
        <p14:creationId xmlns:p14="http://schemas.microsoft.com/office/powerpoint/2010/main" val="125325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13DD4-3C94-43B1-8AB2-531137CAD3EE}"/>
              </a:ext>
            </a:extLst>
          </p:cNvPr>
          <p:cNvSpPr>
            <a:spLocks noGrp="1"/>
          </p:cNvSpPr>
          <p:nvPr>
            <p:ph type="title"/>
          </p:nvPr>
        </p:nvSpPr>
        <p:spPr/>
        <p:txBody>
          <a:bodyPr/>
          <a:lstStyle/>
          <a:p>
            <a:r>
              <a:rPr lang="de-DE" dirty="0"/>
              <a:t>Pumpen nach dem Hauptverwendungszweck</a:t>
            </a:r>
          </a:p>
        </p:txBody>
      </p:sp>
      <p:sp>
        <p:nvSpPr>
          <p:cNvPr id="3" name="Inhaltsplatzhalter 2">
            <a:extLst>
              <a:ext uri="{FF2B5EF4-FFF2-40B4-BE49-F238E27FC236}">
                <a16:creationId xmlns:a16="http://schemas.microsoft.com/office/drawing/2014/main" id="{E1E03C42-E097-4D03-8674-3A39F7269C65}"/>
              </a:ext>
            </a:extLst>
          </p:cNvPr>
          <p:cNvSpPr>
            <a:spLocks noGrp="1"/>
          </p:cNvSpPr>
          <p:nvPr>
            <p:ph idx="1"/>
          </p:nvPr>
        </p:nvSpPr>
        <p:spPr/>
        <p:txBody>
          <a:bodyPr/>
          <a:lstStyle/>
          <a:p>
            <a:r>
              <a:rPr lang="de-DE" dirty="0"/>
              <a:t>Kesselspeisepumpen</a:t>
            </a:r>
          </a:p>
          <a:p>
            <a:r>
              <a:rPr lang="de-DE" dirty="0"/>
              <a:t>Umwälzpumpen</a:t>
            </a:r>
          </a:p>
          <a:p>
            <a:r>
              <a:rPr lang="de-DE" dirty="0"/>
              <a:t>Dosierpumpen</a:t>
            </a:r>
          </a:p>
          <a:p>
            <a:endParaRPr lang="de-DE" dirty="0"/>
          </a:p>
        </p:txBody>
      </p:sp>
    </p:spTree>
    <p:extLst>
      <p:ext uri="{BB962C8B-B14F-4D97-AF65-F5344CB8AC3E}">
        <p14:creationId xmlns:p14="http://schemas.microsoft.com/office/powerpoint/2010/main" val="338071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B26A78-74ED-419C-BFDA-25993D8F5C1A}"/>
              </a:ext>
            </a:extLst>
          </p:cNvPr>
          <p:cNvSpPr>
            <a:spLocks noGrp="1"/>
          </p:cNvSpPr>
          <p:nvPr>
            <p:ph type="title"/>
          </p:nvPr>
        </p:nvSpPr>
        <p:spPr/>
        <p:txBody>
          <a:bodyPr/>
          <a:lstStyle/>
          <a:p>
            <a:r>
              <a:rPr lang="de-DE" dirty="0"/>
              <a:t>Förderdrücke und hydraulischer Wirkungsgrad</a:t>
            </a:r>
          </a:p>
        </p:txBody>
      </p:sp>
      <p:sp>
        <p:nvSpPr>
          <p:cNvPr id="3" name="Textplatzhalter 2">
            <a:extLst>
              <a:ext uri="{FF2B5EF4-FFF2-40B4-BE49-F238E27FC236}">
                <a16:creationId xmlns:a16="http://schemas.microsoft.com/office/drawing/2014/main" id="{2886BF11-130D-4927-924E-58849932AB3A}"/>
              </a:ext>
            </a:extLst>
          </p:cNvPr>
          <p:cNvSpPr>
            <a:spLocks noGrp="1"/>
          </p:cNvSpPr>
          <p:nvPr>
            <p:ph type="body" idx="1"/>
          </p:nvPr>
        </p:nvSpPr>
        <p:spPr/>
        <p:txBody>
          <a:bodyPr/>
          <a:lstStyle/>
          <a:p>
            <a:r>
              <a:rPr lang="de-DE" dirty="0"/>
              <a:t> </a:t>
            </a:r>
          </a:p>
        </p:txBody>
      </p:sp>
    </p:spTree>
    <p:extLst>
      <p:ext uri="{BB962C8B-B14F-4D97-AF65-F5344CB8AC3E}">
        <p14:creationId xmlns:p14="http://schemas.microsoft.com/office/powerpoint/2010/main" val="204547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443</Words>
  <Application>Microsoft Office PowerPoint</Application>
  <PresentationFormat>Breitbild</PresentationFormat>
  <Paragraphs>45</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Calibri Light</vt:lpstr>
      <vt:lpstr>Cambria Math</vt:lpstr>
      <vt:lpstr>Office</vt:lpstr>
      <vt:lpstr>Pumpen</vt:lpstr>
      <vt:lpstr>Was ist eine Pumpe</vt:lpstr>
      <vt:lpstr>Fördern von Flüssigkeiten</vt:lpstr>
      <vt:lpstr>Aufgaben der Flüssigkeitspumpen</vt:lpstr>
      <vt:lpstr>Klassifizierung der Pumpen</vt:lpstr>
      <vt:lpstr>Verschiedenes Funktionsprinzip von Pumpen bei:</vt:lpstr>
      <vt:lpstr>Verschiedene Pumpen nach Art des Fördermittels</vt:lpstr>
      <vt:lpstr>Pumpen nach dem Hauptverwendungszweck</vt:lpstr>
      <vt:lpstr>Förderdrücke und hydraulischer Wirkungsgrad</vt:lpstr>
      <vt:lpstr>Was ist Förderdruck</vt:lpstr>
      <vt:lpstr>Der geodätische Druck</vt:lpstr>
      <vt:lpstr>Hydraulischer Wirkungsgrad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Pumpen</dc:title>
  <dc:creator>Alexander Voigts</dc:creator>
  <cp:lastModifiedBy>Alexander Voigts</cp:lastModifiedBy>
  <cp:revision>14</cp:revision>
  <dcterms:created xsi:type="dcterms:W3CDTF">2018-04-20T16:20:18Z</dcterms:created>
  <dcterms:modified xsi:type="dcterms:W3CDTF">2024-02-08T21:16:49Z</dcterms:modified>
</cp:coreProperties>
</file>