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iberate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iberate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iberate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iberate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iberate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iberate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iberate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iberate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66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Liberate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0066"/>
    <a:srgbClr val="CC9900"/>
    <a:srgbClr val="660033"/>
    <a:srgbClr val="FFCCFF"/>
    <a:srgbClr val="CCFF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049">
            <a:extLst>
              <a:ext uri="{FF2B5EF4-FFF2-40B4-BE49-F238E27FC236}">
                <a16:creationId xmlns:a16="http://schemas.microsoft.com/office/drawing/2014/main" id="{D7C66CB2-7C7A-4EC0-B904-DF47BA8DA0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3315" name="Rechteck 2050">
            <a:extLst>
              <a:ext uri="{FF2B5EF4-FFF2-40B4-BE49-F238E27FC236}">
                <a16:creationId xmlns:a16="http://schemas.microsoft.com/office/drawing/2014/main" id="{AF027EC6-2039-4DA1-97B1-DC782B2E17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3316" name="Rechteck 2051">
            <a:extLst>
              <a:ext uri="{FF2B5EF4-FFF2-40B4-BE49-F238E27FC236}">
                <a16:creationId xmlns:a16="http://schemas.microsoft.com/office/drawing/2014/main" id="{E853861A-4C30-4D2D-A589-628D99E1BDF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C16C1C34-CB13-4A97-B295-28E5D1E0C5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8" name="Rechteck 2053">
            <a:extLst>
              <a:ext uri="{FF2B5EF4-FFF2-40B4-BE49-F238E27FC236}">
                <a16:creationId xmlns:a16="http://schemas.microsoft.com/office/drawing/2014/main" id="{C419C546-443D-46CD-B621-CB183C0E26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454DABBE-C79B-448A-8FAF-FF8402CF4E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FEF40D99-B636-44DA-B125-F47113D5657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0C923B7-E19C-45C7-912F-59E74767D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AC755-E6FC-485C-8CC8-7AB58CA289BE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225B24C-9B4C-42CF-B170-96E41E942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682FD7B-4668-4F0A-989B-8DAF4FADE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5C784-CB91-4883-9838-D7DC88133E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777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A79B5A-5186-4AF7-96A9-1563C11B5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4335B-9907-47DD-9258-BD76F59370AE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8EFF0E-1C25-4496-8718-BDD215B7A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6D5591-D329-4C82-9988-7924427A6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F4E92-F99B-4D4D-A418-6B7F8E8803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463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6CCF31-B665-45D3-8A27-40D3E68A1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550F-3797-4BD1-AD19-9831A612C163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D00761-4B9D-4EC9-8380-247DB5C38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7191E3-0218-458C-8AEC-D98670BE8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F76E5-F57F-4545-A3C6-3B16B82C7F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952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5C4C987-D0BB-4C62-9A48-2DC1FC07E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C4F2C-05B3-469B-AD70-F6FB5404FD66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0B2A7FB-F84E-4FE4-A85C-615431DDA8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5A139AF-7B23-4F56-AC4F-5E6A29274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D3B04-29AA-49C7-9A5D-1D767F6E29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34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299888-58A9-46A9-8B55-F81969AE9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F720B-735C-4A7C-A0FA-7FB4037DF7D3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81A011A-0E6B-452C-AEA1-2818D30D9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DDB019-1A5D-4746-B453-52F624163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51D56-6459-4581-A6E4-F3AE84B6A0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969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13B00DB-254C-4A85-815C-2BFC7E51E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A6FCA-7171-46CD-A2D3-27BF80184728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769AEAD-3557-4691-A520-83C6C3E9F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3D5F6C-F54D-4BA5-BF07-8DA53A52F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C7C10-902E-4FD8-A382-4BD2FAF74D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57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4128F9D-BF86-4CD4-8BB5-4F37F5F2C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F0487-8C8E-4FD9-A3DC-FEE496DD231B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FFE917B-F91B-4C8B-965B-FC572B2B9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F0F608-6D2C-4116-A792-5A06782EE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CFF64-5FD6-49DF-AD7B-690073221FF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560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68A39B5-D1EB-4AE4-81BF-7B6493CC8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3FED3-D669-4737-B8FC-B34851AD29BC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752B075-E57B-4969-890D-298D6D3FF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FB25C1-433C-40E5-8CD1-1303A6E5E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644A9-DF92-4885-8D4F-2A1951956D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897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E940817-E728-417E-A09D-F68791C47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53321-6881-4C52-8DF7-E053ABDC62F4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FBA4BE3-1FBA-4027-A6D1-F5D924011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B3566FE-78B0-4F75-96FD-949EF2124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8272F-FA71-4820-9B12-8AB87BBEA6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231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F186FE76-B969-4189-BE2B-BB128DBF5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0F95B715-7EF6-4872-A4CF-E1FCD4304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7331130C-3FD9-462F-895F-454D94CD01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5E9E0D1B-1445-4F46-B120-4382AD2A3AE0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B3CCCEEC-96DD-4B82-A403-48C079344E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B18DE57A-8DA1-4CF6-AE0F-2865894064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DB2C25A8-8731-404A-BE62-DC3861E5CE1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8.wav"/><Relationship Id="rId7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10" Type="http://schemas.openxmlformats.org/officeDocument/2006/relationships/image" Target="../media/image13.png"/><Relationship Id="rId4" Type="http://schemas.openxmlformats.org/officeDocument/2006/relationships/audio" Target="../media/audio9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2.wav"/><Relationship Id="rId7" Type="http://schemas.openxmlformats.org/officeDocument/2006/relationships/image" Target="../media/image1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17.png"/><Relationship Id="rId4" Type="http://schemas.openxmlformats.org/officeDocument/2006/relationships/audio" Target="../media/audio1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1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10" Type="http://schemas.openxmlformats.org/officeDocument/2006/relationships/image" Target="../media/image24.png"/><Relationship Id="rId4" Type="http://schemas.openxmlformats.org/officeDocument/2006/relationships/audio" Target="../media/audio17.wav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0.wav"/><Relationship Id="rId7" Type="http://schemas.openxmlformats.org/officeDocument/2006/relationships/image" Target="../media/image27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8AA2AFFA-597E-4A13-89C4-A70651F595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Sandflur &amp; Heide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503155BE-12EA-490F-9512-1422E324BE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für die Fauna  - Prüfung</a:t>
            </a:r>
          </a:p>
          <a:p>
            <a:pPr marL="342900" indent="-342900" defTabSz="914400"/>
            <a:r>
              <a:rPr lang="de-DE" altLang="de-DE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Author:</a:t>
            </a:r>
          </a:p>
          <a:p>
            <a:pPr marL="342900" indent="-342900" defTabSz="914400"/>
            <a:r>
              <a:rPr lang="de-DE" altLang="de-DE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Alexander Voigts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ndhe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rm 12288">
            <a:extLst>
              <a:ext uri="{FF2B5EF4-FFF2-40B4-BE49-F238E27FC236}">
                <a16:creationId xmlns:a16="http://schemas.microsoft.com/office/drawing/2014/main" id="{BBD04C07-4EB6-4413-90B4-899ED9DDE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  <a:cs typeface="Arial" panose="020B0604020202020204" pitchFamily="34" charset="0"/>
              </a:rPr>
              <a:t>Netzflügler</a:t>
            </a:r>
          </a:p>
        </p:txBody>
      </p:sp>
      <p:pic>
        <p:nvPicPr>
          <p:cNvPr id="12290" name="Rechteck 12289">
            <a:extLst>
              <a:ext uri="{FF2B5EF4-FFF2-40B4-BE49-F238E27FC236}">
                <a16:creationId xmlns:a16="http://schemas.microsoft.com/office/drawing/2014/main" id="{354105A0-F11C-456E-B953-40312B99E3E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624013"/>
            <a:ext cx="19891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Rechteck 12290">
            <a:extLst>
              <a:ext uri="{FF2B5EF4-FFF2-40B4-BE49-F238E27FC236}">
                <a16:creationId xmlns:a16="http://schemas.microsoft.com/office/drawing/2014/main" id="{CD3B3977-AC21-4D7A-805C-65042467D30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225675"/>
            <a:ext cx="6072187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hteck 12291">
            <a:extLst>
              <a:ext uri="{FF2B5EF4-FFF2-40B4-BE49-F238E27FC236}">
                <a16:creationId xmlns:a16="http://schemas.microsoft.com/office/drawing/2014/main" id="{164D181B-B298-4E5B-A884-C05B79B10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14600"/>
            <a:ext cx="5410200" cy="6413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>
                <a:solidFill>
                  <a:srgbClr val="FF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Ameisenjungfer</a:t>
            </a:r>
          </a:p>
        </p:txBody>
      </p:sp>
      <p:sp>
        <p:nvSpPr>
          <p:cNvPr id="12293" name="Rechteck 12292">
            <a:extLst>
              <a:ext uri="{FF2B5EF4-FFF2-40B4-BE49-F238E27FC236}">
                <a16:creationId xmlns:a16="http://schemas.microsoft.com/office/drawing/2014/main" id="{67271D14-27DE-423A-8E3C-D0325E2E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267200"/>
            <a:ext cx="266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Sie lähmt und frißt  Ameisen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rm 13312">
            <a:extLst>
              <a:ext uri="{FF2B5EF4-FFF2-40B4-BE49-F238E27FC236}">
                <a16:creationId xmlns:a16="http://schemas.microsoft.com/office/drawing/2014/main" id="{DE865AEB-5F25-4FB2-8A19-9E3FF1501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sz="4800" b="1">
                <a:solidFill>
                  <a:srgbClr val="CC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  <a:cs typeface="Arial" panose="020B0604020202020204" pitchFamily="34" charset="0"/>
              </a:rPr>
              <a:t>Schmetterlinge</a:t>
            </a:r>
          </a:p>
        </p:txBody>
      </p:sp>
      <p:pic>
        <p:nvPicPr>
          <p:cNvPr id="13314" name="Rechteck 13313">
            <a:extLst>
              <a:ext uri="{FF2B5EF4-FFF2-40B4-BE49-F238E27FC236}">
                <a16:creationId xmlns:a16="http://schemas.microsoft.com/office/drawing/2014/main" id="{9BE1E434-7484-4945-8B3C-665CE35E8D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577975"/>
            <a:ext cx="8699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Rechteck 13314">
            <a:extLst>
              <a:ext uri="{FF2B5EF4-FFF2-40B4-BE49-F238E27FC236}">
                <a16:creationId xmlns:a16="http://schemas.microsoft.com/office/drawing/2014/main" id="{4A79C8EB-5A4E-4944-ABFD-D663087783B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616075"/>
            <a:ext cx="17526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hteck 13315">
            <a:extLst>
              <a:ext uri="{FF2B5EF4-FFF2-40B4-BE49-F238E27FC236}">
                <a16:creationId xmlns:a16="http://schemas.microsoft.com/office/drawing/2014/main" id="{F0204247-D55F-4F9E-9060-192FB9A1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52600"/>
            <a:ext cx="5484813" cy="6413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Feuerfalter</a:t>
            </a:r>
          </a:p>
        </p:txBody>
      </p:sp>
      <p:pic>
        <p:nvPicPr>
          <p:cNvPr id="13317" name="Rechteck 13316">
            <a:extLst>
              <a:ext uri="{FF2B5EF4-FFF2-40B4-BE49-F238E27FC236}">
                <a16:creationId xmlns:a16="http://schemas.microsoft.com/office/drawing/2014/main" id="{DCC84F54-7EEB-44B7-9082-4A8322CBADA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6563"/>
            <a:ext cx="11747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Rechteck 13317">
            <a:extLst>
              <a:ext uri="{FF2B5EF4-FFF2-40B4-BE49-F238E27FC236}">
                <a16:creationId xmlns:a16="http://schemas.microsoft.com/office/drawing/2014/main" id="{C3D3CD7D-1467-4FAD-8E91-E6064D5ADD6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897188"/>
            <a:ext cx="2684463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hteck 13318">
            <a:extLst>
              <a:ext uri="{FF2B5EF4-FFF2-40B4-BE49-F238E27FC236}">
                <a16:creationId xmlns:a16="http://schemas.microsoft.com/office/drawing/2014/main" id="{8545F674-28A0-44A4-9668-AB4D127A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052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Brombeerzipfelfalter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utoUpdateAnimBg="0"/>
      <p:bldP spid="133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468A4E2A-E188-4AE2-91B7-02027DC33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Die Pflanzen</a:t>
            </a:r>
          </a:p>
        </p:txBody>
      </p:sp>
      <p:pic>
        <p:nvPicPr>
          <p:cNvPr id="4098" name="Rechteck 4097">
            <a:extLst>
              <a:ext uri="{FF2B5EF4-FFF2-40B4-BE49-F238E27FC236}">
                <a16:creationId xmlns:a16="http://schemas.microsoft.com/office/drawing/2014/main" id="{89FC1B7B-2C02-4C62-9EBE-BDEB3EC5D77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087563"/>
            <a:ext cx="1858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Rechteck 4098">
            <a:extLst>
              <a:ext uri="{FF2B5EF4-FFF2-40B4-BE49-F238E27FC236}">
                <a16:creationId xmlns:a16="http://schemas.microsoft.com/office/drawing/2014/main" id="{93F83232-2DCE-4CF4-AB0F-381640C9914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4419600"/>
            <a:ext cx="4492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Rechteck 4099">
            <a:extLst>
              <a:ext uri="{FF2B5EF4-FFF2-40B4-BE49-F238E27FC236}">
                <a16:creationId xmlns:a16="http://schemas.microsoft.com/office/drawing/2014/main" id="{9F1E135C-0EFF-4730-8EE5-143396968F1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47863"/>
            <a:ext cx="3040062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Rechteck 4100">
            <a:extLst>
              <a:ext uri="{FF2B5EF4-FFF2-40B4-BE49-F238E27FC236}">
                <a16:creationId xmlns:a16="http://schemas.microsoft.com/office/drawing/2014/main" id="{898D0F3F-66D5-4870-9A38-C882D557309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819400"/>
            <a:ext cx="211772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EB6D4F48-E809-4882-A632-09856E755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Lebewesen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336AB5D0-3F75-4B30-B9FB-21C3E1B6232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16063"/>
            <a:ext cx="323056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Rechteck 5122">
            <a:extLst>
              <a:ext uri="{FF2B5EF4-FFF2-40B4-BE49-F238E27FC236}">
                <a16:creationId xmlns:a16="http://schemas.microsoft.com/office/drawing/2014/main" id="{1DAF36DA-EC14-47AC-9E2E-EF8452577E1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125"/>
            <a:ext cx="229235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hteck 5123">
            <a:extLst>
              <a:ext uri="{FF2B5EF4-FFF2-40B4-BE49-F238E27FC236}">
                <a16:creationId xmlns:a16="http://schemas.microsoft.com/office/drawing/2014/main" id="{F25369BB-278F-4851-BF1E-A5F7F81AA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52600"/>
            <a:ext cx="5484813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8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pson" charset="0"/>
              </a:rPr>
              <a:t>Wildkaninchen</a:t>
            </a:r>
          </a:p>
          <a:p>
            <a:pPr>
              <a:spcBef>
                <a:spcPct val="50000"/>
              </a:spcBef>
            </a:pPr>
            <a:r>
              <a:rPr lang="de-DE" altLang="de-DE" sz="3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pson" charset="0"/>
              </a:rPr>
              <a:t>sie bauen unterirdische Gangsysteme , in die sie zu flüchten vermögen.</a:t>
            </a:r>
          </a:p>
          <a:p>
            <a:pPr>
              <a:spcBef>
                <a:spcPct val="50000"/>
              </a:spcBef>
            </a:pPr>
            <a:r>
              <a:rPr lang="de-DE" altLang="de-DE" sz="3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pson" charset="0"/>
              </a:rPr>
              <a:t>sie sind der Inbegriff der </a:t>
            </a:r>
          </a:p>
          <a:p>
            <a:pPr>
              <a:spcBef>
                <a:spcPct val="50000"/>
              </a:spcBef>
            </a:pPr>
            <a:r>
              <a:rPr lang="de-DE" alt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pson" charset="0"/>
              </a:rPr>
              <a:t>Fruchtbarkeit</a:t>
            </a:r>
          </a:p>
          <a:p>
            <a:pPr>
              <a:spcBef>
                <a:spcPct val="50000"/>
              </a:spcBef>
            </a:pPr>
            <a:r>
              <a:rPr lang="de-DE" altLang="de-DE" sz="320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pson" charset="0"/>
              </a:rPr>
              <a:t>4 - 6 Würfe im Jahr mit 5 - 8 Jungen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ch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703D51D8-3D20-4585-8091-CC16C692911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Rechteck 6145">
            <a:extLst>
              <a:ext uri="{FF2B5EF4-FFF2-40B4-BE49-F238E27FC236}">
                <a16:creationId xmlns:a16="http://schemas.microsoft.com/office/drawing/2014/main" id="{9819C862-D000-427A-8FA2-6B0DF8EA29B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65659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orm 6146">
            <a:extLst>
              <a:ext uri="{FF2B5EF4-FFF2-40B4-BE49-F238E27FC236}">
                <a16:creationId xmlns:a16="http://schemas.microsoft.com/office/drawing/2014/main" id="{66E45295-4F1B-4EDF-A76E-DBE524579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  <a:cs typeface="Arial" panose="020B0604020202020204" pitchFamily="34" charset="0"/>
              </a:rPr>
              <a:t>Flußregenpfeifer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ußr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ABC80562-EE56-4BFA-845B-5F6818F70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Kriechtiere und Lurche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C9B36694-2257-45CD-9645-8ECB32137E3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577975"/>
            <a:ext cx="3078162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Rechteck 7170">
            <a:extLst>
              <a:ext uri="{FF2B5EF4-FFF2-40B4-BE49-F238E27FC236}">
                <a16:creationId xmlns:a16="http://schemas.microsoft.com/office/drawing/2014/main" id="{A5BED9BA-1927-45E0-8060-1C5AC370EAA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501775"/>
            <a:ext cx="32305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hteck 7171">
            <a:extLst>
              <a:ext uri="{FF2B5EF4-FFF2-40B4-BE49-F238E27FC236}">
                <a16:creationId xmlns:a16="http://schemas.microsoft.com/office/drawing/2014/main" id="{2B706E22-C52A-44F6-9266-9F266ACED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76400"/>
            <a:ext cx="22844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Kreuzkröte</a:t>
            </a:r>
          </a:p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sie hüpft nicht, sondern läuft , wie eine Maus, überwintert in einer Erdhöhle und macht laute knarrende Rufe.</a:t>
            </a:r>
          </a:p>
        </p:txBody>
      </p:sp>
      <p:pic>
        <p:nvPicPr>
          <p:cNvPr id="7173" name="Rechteck 7172">
            <a:extLst>
              <a:ext uri="{FF2B5EF4-FFF2-40B4-BE49-F238E27FC236}">
                <a16:creationId xmlns:a16="http://schemas.microsoft.com/office/drawing/2014/main" id="{166B654C-54B5-4DBD-911E-86105A1BBF5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597275"/>
            <a:ext cx="20716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Rechteck 7173">
            <a:extLst>
              <a:ext uri="{FF2B5EF4-FFF2-40B4-BE49-F238E27FC236}">
                <a16:creationId xmlns:a16="http://schemas.microsoft.com/office/drawing/2014/main" id="{8E7F9333-CD54-453B-AFE2-70DDBEA6314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910013"/>
            <a:ext cx="37480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hteck 7174">
            <a:extLst>
              <a:ext uri="{FF2B5EF4-FFF2-40B4-BE49-F238E27FC236}">
                <a16:creationId xmlns:a16="http://schemas.microsoft.com/office/drawing/2014/main" id="{24A9CB46-DBE9-4AF5-8559-FC5356A43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38600"/>
            <a:ext cx="2514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AstroStar" charset="0"/>
              </a:rPr>
              <a:t>Kreuzotter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Sie ist die einzige heimische Giftschlange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o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m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  <p:bldP spid="7172" grpId="0" autoUpdateAnimBg="0"/>
      <p:bldP spid="71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rm 8192">
            <a:extLst>
              <a:ext uri="{FF2B5EF4-FFF2-40B4-BE49-F238E27FC236}">
                <a16:creationId xmlns:a16="http://schemas.microsoft.com/office/drawing/2014/main" id="{829D12FE-028F-44E7-B45B-E4F07E2AC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i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  <a:cs typeface="Arial" panose="020B0604020202020204" pitchFamily="34" charset="0"/>
              </a:rPr>
              <a:t>Spinnen und  Tausendfüßer</a:t>
            </a:r>
          </a:p>
        </p:txBody>
      </p:sp>
      <p:pic>
        <p:nvPicPr>
          <p:cNvPr id="8194" name="Rechteck 8193">
            <a:extLst>
              <a:ext uri="{FF2B5EF4-FFF2-40B4-BE49-F238E27FC236}">
                <a16:creationId xmlns:a16="http://schemas.microsoft.com/office/drawing/2014/main" id="{6C61FA3F-42AF-485F-9BBA-382EFF3DFF9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828800"/>
            <a:ext cx="14239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Rechteck 8194">
            <a:extLst>
              <a:ext uri="{FF2B5EF4-FFF2-40B4-BE49-F238E27FC236}">
                <a16:creationId xmlns:a16="http://schemas.microsoft.com/office/drawing/2014/main" id="{231FF35F-B311-4469-9425-5DB352A0641D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939925"/>
            <a:ext cx="223678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hteck 8195">
            <a:extLst>
              <a:ext uri="{FF2B5EF4-FFF2-40B4-BE49-F238E27FC236}">
                <a16:creationId xmlns:a16="http://schemas.microsoft.com/office/drawing/2014/main" id="{94E68F4E-E86E-4E42-8284-EB625698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057400"/>
            <a:ext cx="518001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Röhrenspinne :</a:t>
            </a:r>
          </a:p>
          <a:p>
            <a:pPr>
              <a:spcBef>
                <a:spcPct val="50000"/>
              </a:spcBef>
            </a:pPr>
            <a:r>
              <a:rPr lang="de-DE" altLang="de-DE" b="1" i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Sie bauen ihr Gespinst eher in den Boden. (häufiger im Mittelmeerraum)</a:t>
            </a:r>
          </a:p>
        </p:txBody>
      </p:sp>
      <p:pic>
        <p:nvPicPr>
          <p:cNvPr id="8197" name="Rechteck 8196">
            <a:extLst>
              <a:ext uri="{FF2B5EF4-FFF2-40B4-BE49-F238E27FC236}">
                <a16:creationId xmlns:a16="http://schemas.microsoft.com/office/drawing/2014/main" id="{3A025B91-C067-49F0-B967-7B1C9285B13A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800600"/>
            <a:ext cx="1531937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hteck 8197">
            <a:extLst>
              <a:ext uri="{FF2B5EF4-FFF2-40B4-BE49-F238E27FC236}">
                <a16:creationId xmlns:a16="http://schemas.microsoft.com/office/drawing/2014/main" id="{1D7571C1-0730-4991-9BC9-6C794587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267200"/>
            <a:ext cx="381000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Feenlämpchenspinne</a:t>
            </a:r>
          </a:p>
        </p:txBody>
      </p:sp>
      <p:pic>
        <p:nvPicPr>
          <p:cNvPr id="8199" name="Rechteck 8198">
            <a:extLst>
              <a:ext uri="{FF2B5EF4-FFF2-40B4-BE49-F238E27FC236}">
                <a16:creationId xmlns:a16="http://schemas.microsoft.com/office/drawing/2014/main" id="{D6E75300-215F-49DA-B61C-E1ED135AFB2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3276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hteck 8199">
            <a:extLst>
              <a:ext uri="{FF2B5EF4-FFF2-40B4-BE49-F238E27FC236}">
                <a16:creationId xmlns:a16="http://schemas.microsoft.com/office/drawing/2014/main" id="{6C201AA3-BFC3-4F38-827D-E46DD299D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2513013" cy="10048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SANDSCHNUR-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FÜßER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m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eend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m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eend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utoUpdateAnimBg="0"/>
      <p:bldP spid="8196" grpId="0" autoUpdateAnimBg="0"/>
      <p:bldP spid="8198" grpId="0" autoUpdateAnimBg="0"/>
      <p:bldP spid="82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rm 9216">
            <a:extLst>
              <a:ext uri="{FF2B5EF4-FFF2-40B4-BE49-F238E27FC236}">
                <a16:creationId xmlns:a16="http://schemas.microsoft.com/office/drawing/2014/main" id="{47335B29-AED2-44CF-AF45-F733904C2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pson" charset="0"/>
                <a:cs typeface="Arial" panose="020B0604020202020204" pitchFamily="34" charset="0"/>
              </a:rPr>
              <a:t>Heuschrecken</a:t>
            </a:r>
          </a:p>
        </p:txBody>
      </p:sp>
      <p:pic>
        <p:nvPicPr>
          <p:cNvPr id="9218" name="Rechteck 9217">
            <a:extLst>
              <a:ext uri="{FF2B5EF4-FFF2-40B4-BE49-F238E27FC236}">
                <a16:creationId xmlns:a16="http://schemas.microsoft.com/office/drawing/2014/main" id="{8B3F183F-6472-4CED-8654-574274133CF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547813"/>
            <a:ext cx="12192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hteck 9218">
            <a:extLst>
              <a:ext uri="{FF2B5EF4-FFF2-40B4-BE49-F238E27FC236}">
                <a16:creationId xmlns:a16="http://schemas.microsoft.com/office/drawing/2014/main" id="{656FB698-045E-4707-B706-182239A59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Blauflügelsandschrecke</a:t>
            </a:r>
          </a:p>
        </p:txBody>
      </p:sp>
      <p:pic>
        <p:nvPicPr>
          <p:cNvPr id="9220" name="Rechteck 9219">
            <a:extLst>
              <a:ext uri="{FF2B5EF4-FFF2-40B4-BE49-F238E27FC236}">
                <a16:creationId xmlns:a16="http://schemas.microsoft.com/office/drawing/2014/main" id="{44D8720D-B75D-4365-AD3B-B439ECF19CF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062413"/>
            <a:ext cx="11271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Rechteck 9220">
            <a:extLst>
              <a:ext uri="{FF2B5EF4-FFF2-40B4-BE49-F238E27FC236}">
                <a16:creationId xmlns:a16="http://schemas.microsoft.com/office/drawing/2014/main" id="{6FA89E99-D4EB-46F0-B24A-989D18D3D0F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200400"/>
            <a:ext cx="161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hteck 9221">
            <a:extLst>
              <a:ext uri="{FF2B5EF4-FFF2-40B4-BE49-F238E27FC236}">
                <a16:creationId xmlns:a16="http://schemas.microsoft.com/office/drawing/2014/main" id="{F4FA1660-55D3-4EA7-A917-575AFBF81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2209800" cy="1187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Blauflügel-ödland-schrecke</a:t>
            </a:r>
          </a:p>
        </p:txBody>
      </p:sp>
      <p:sp>
        <p:nvSpPr>
          <p:cNvPr id="9223" name="Rechteck 9222">
            <a:extLst>
              <a:ext uri="{FF2B5EF4-FFF2-40B4-BE49-F238E27FC236}">
                <a16:creationId xmlns:a16="http://schemas.microsoft.com/office/drawing/2014/main" id="{BDBDBDDA-CCC8-417E-9B10-C791677F5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stumm &amp; gefährdet</a:t>
            </a:r>
          </a:p>
        </p:txBody>
      </p:sp>
      <p:pic>
        <p:nvPicPr>
          <p:cNvPr id="9224" name="Rechteck 9223">
            <a:extLst>
              <a:ext uri="{FF2B5EF4-FFF2-40B4-BE49-F238E27FC236}">
                <a16:creationId xmlns:a16="http://schemas.microsoft.com/office/drawing/2014/main" id="{89AFC76D-74B5-451F-A443-0A9FFCB0F6C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733800"/>
            <a:ext cx="33988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hteck 9224">
            <a:extLst>
              <a:ext uri="{FF2B5EF4-FFF2-40B4-BE49-F238E27FC236}">
                <a16:creationId xmlns:a16="http://schemas.microsoft.com/office/drawing/2014/main" id="{D800ADB9-9D29-4704-8D2B-91147AEC7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510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gefleckte Keulenschrecke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shüp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shüp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shüp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utoUpdateAnimBg="0"/>
      <p:bldP spid="9219" grpId="0" autoUpdateAnimBg="0"/>
      <p:bldP spid="9222" grpId="0" autoUpdateAnimBg="0"/>
      <p:bldP spid="9223" grpId="0" build="p" autoUpdateAnimBg="0"/>
      <p:bldP spid="92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Rechteck 10240">
            <a:extLst>
              <a:ext uri="{FF2B5EF4-FFF2-40B4-BE49-F238E27FC236}">
                <a16:creationId xmlns:a16="http://schemas.microsoft.com/office/drawing/2014/main" id="{1240A984-FF77-4EF3-A6C7-1E09C555181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087563"/>
            <a:ext cx="1858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Rechteck 10241">
            <a:extLst>
              <a:ext uri="{FF2B5EF4-FFF2-40B4-BE49-F238E27FC236}">
                <a16:creationId xmlns:a16="http://schemas.microsoft.com/office/drawing/2014/main" id="{ED8A4313-0A87-4ACC-BB49-9A35A39DEB6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5263"/>
            <a:ext cx="3467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hteck 10242">
            <a:extLst>
              <a:ext uri="{FF2B5EF4-FFF2-40B4-BE49-F238E27FC236}">
                <a16:creationId xmlns:a16="http://schemas.microsoft.com/office/drawing/2014/main" id="{3F35E49A-785E-430B-ABC1-6E6F762E4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34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Sandohrwurm</a:t>
            </a:r>
          </a:p>
        </p:txBody>
      </p:sp>
      <p:pic>
        <p:nvPicPr>
          <p:cNvPr id="10244" name="Rechteck 10243">
            <a:extLst>
              <a:ext uri="{FF2B5EF4-FFF2-40B4-BE49-F238E27FC236}">
                <a16:creationId xmlns:a16="http://schemas.microsoft.com/office/drawing/2014/main" id="{7EE67D5B-F5DE-4880-82CD-3867F131B23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89138"/>
            <a:ext cx="2403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hteck 10244">
            <a:extLst>
              <a:ext uri="{FF2B5EF4-FFF2-40B4-BE49-F238E27FC236}">
                <a16:creationId xmlns:a16="http://schemas.microsoft.com/office/drawing/2014/main" id="{DD7D9D77-5CE6-40F7-A23A-5116B8F95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6670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Ginsterzikade</a:t>
            </a:r>
          </a:p>
        </p:txBody>
      </p:sp>
      <p:pic>
        <p:nvPicPr>
          <p:cNvPr id="10246" name="Rechteck 10245">
            <a:extLst>
              <a:ext uri="{FF2B5EF4-FFF2-40B4-BE49-F238E27FC236}">
                <a16:creationId xmlns:a16="http://schemas.microsoft.com/office/drawing/2014/main" id="{B65AE20F-CED0-45D6-A915-0B824A716F23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183063"/>
            <a:ext cx="22971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hteck 10246">
            <a:extLst>
              <a:ext uri="{FF2B5EF4-FFF2-40B4-BE49-F238E27FC236}">
                <a16:creationId xmlns:a16="http://schemas.microsoft.com/office/drawing/2014/main" id="{55ED9979-326E-4067-8D91-3CEB84AD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724400"/>
            <a:ext cx="6172200" cy="762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</a:rPr>
              <a:t>Rautenwanze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s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rm 11264">
            <a:extLst>
              <a:ext uri="{FF2B5EF4-FFF2-40B4-BE49-F238E27FC236}">
                <a16:creationId xmlns:a16="http://schemas.microsoft.com/office/drawing/2014/main" id="{A8EE9C8B-3705-4957-838F-EA299A171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07763" dir="2700000" algn="ctr" rotWithShape="0">
              <a:srgbClr val="CC0066">
                <a:alpha val="50000"/>
              </a:srgbClr>
            </a:outerShdw>
          </a:effectLst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 Ä F E R</a:t>
            </a:r>
          </a:p>
        </p:txBody>
      </p:sp>
      <p:pic>
        <p:nvPicPr>
          <p:cNvPr id="11266" name="Rechteck 11265">
            <a:extLst>
              <a:ext uri="{FF2B5EF4-FFF2-40B4-BE49-F238E27FC236}">
                <a16:creationId xmlns:a16="http://schemas.microsoft.com/office/drawing/2014/main" id="{8AB52480-FA2C-4257-A743-72D3822960D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066800"/>
            <a:ext cx="20415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Rechteck 11266">
            <a:extLst>
              <a:ext uri="{FF2B5EF4-FFF2-40B4-BE49-F238E27FC236}">
                <a16:creationId xmlns:a16="http://schemas.microsoft.com/office/drawing/2014/main" id="{3DB68966-F173-4FBF-BB22-FADB69A60F5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676400"/>
            <a:ext cx="10715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hteck 11267">
            <a:extLst>
              <a:ext uri="{FF2B5EF4-FFF2-40B4-BE49-F238E27FC236}">
                <a16:creationId xmlns:a16="http://schemas.microsoft.com/office/drawing/2014/main" id="{1FBDCC1B-3B9D-494A-82BE-2762F980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981200"/>
            <a:ext cx="5867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Dünensandlaufkäfer</a:t>
            </a:r>
          </a:p>
          <a:p>
            <a:pPr>
              <a:spcBef>
                <a:spcPct val="50000"/>
              </a:spcBef>
            </a:pPr>
            <a:endParaRPr lang="de-DE" altLang="de-DE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etter Gothic"/>
            </a:endParaRPr>
          </a:p>
        </p:txBody>
      </p:sp>
      <p:pic>
        <p:nvPicPr>
          <p:cNvPr id="11269" name="Rechteck 11268">
            <a:extLst>
              <a:ext uri="{FF2B5EF4-FFF2-40B4-BE49-F238E27FC236}">
                <a16:creationId xmlns:a16="http://schemas.microsoft.com/office/drawing/2014/main" id="{48EE00C0-72E4-407D-B64A-2B653E0A322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411663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1269">
            <a:extLst>
              <a:ext uri="{FF2B5EF4-FFF2-40B4-BE49-F238E27FC236}">
                <a16:creationId xmlns:a16="http://schemas.microsoft.com/office/drawing/2014/main" id="{26865480-6C11-4581-AEF7-6CFC8105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172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rothalsiger Kahnläufer</a:t>
            </a:r>
          </a:p>
        </p:txBody>
      </p:sp>
      <p:pic>
        <p:nvPicPr>
          <p:cNvPr id="11271" name="Rechteck 11270">
            <a:extLst>
              <a:ext uri="{FF2B5EF4-FFF2-40B4-BE49-F238E27FC236}">
                <a16:creationId xmlns:a16="http://schemas.microsoft.com/office/drawing/2014/main" id="{EE093911-0ACF-4A0D-A49E-C8077A0DF086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682875"/>
            <a:ext cx="129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hteck 11271">
            <a:extLst>
              <a:ext uri="{FF2B5EF4-FFF2-40B4-BE49-F238E27FC236}">
                <a16:creationId xmlns:a16="http://schemas.microsoft.com/office/drawing/2014/main" id="{2C75C3A7-C81B-4229-A175-BBC9611D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743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etter Gothic"/>
              </a:rPr>
              <a:t>KOPFLÄUFER</a:t>
            </a:r>
          </a:p>
        </p:txBody>
      </p:sp>
      <p:pic>
        <p:nvPicPr>
          <p:cNvPr id="11273" name="Rechteck 11272">
            <a:extLst>
              <a:ext uri="{FF2B5EF4-FFF2-40B4-BE49-F238E27FC236}">
                <a16:creationId xmlns:a16="http://schemas.microsoft.com/office/drawing/2014/main" id="{A9FF3294-EA66-4A56-BB7D-058E5A68876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4259263"/>
            <a:ext cx="21399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Rechteck 11273">
            <a:extLst>
              <a:ext uri="{FF2B5EF4-FFF2-40B4-BE49-F238E27FC236}">
                <a16:creationId xmlns:a16="http://schemas.microsoft.com/office/drawing/2014/main" id="{01932871-4F0E-4B00-A4E0-F4C806AD878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397250"/>
            <a:ext cx="26670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hteck 11274">
            <a:extLst>
              <a:ext uri="{FF2B5EF4-FFF2-40B4-BE49-F238E27FC236}">
                <a16:creationId xmlns:a16="http://schemas.microsoft.com/office/drawing/2014/main" id="{1DA414B8-44CC-4A88-BC2C-C89C753D9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9624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e" charset="0"/>
              </a:rPr>
              <a:t>Walker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utoUpdateAnimBg="0"/>
      <p:bldP spid="11268" grpId="0" autoUpdateAnimBg="0"/>
      <p:bldP spid="11272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rgbClr val="660033">
                <a:alpha val="10000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e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rgbClr val="660033">
                <a:alpha val="10000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e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132</Words>
  <Application>Microsoft Office PowerPoint</Application>
  <PresentationFormat>Bildschirmpräsentation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5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Simpson</vt:lpstr>
      <vt:lpstr>Liberate</vt:lpstr>
      <vt:lpstr>WinAstroStar</vt:lpstr>
      <vt:lpstr>Letter Gothic</vt:lpstr>
      <vt:lpstr>Amaze</vt:lpstr>
      <vt:lpstr>Leere Präsentation</vt:lpstr>
      <vt:lpstr>Sandflur &amp; Heide</vt:lpstr>
      <vt:lpstr>Die Pflanzen</vt:lpstr>
      <vt:lpstr>Lebewesen</vt:lpstr>
      <vt:lpstr>Flußregenpfeifer</vt:lpstr>
      <vt:lpstr>Kriechtiere und Lurche</vt:lpstr>
      <vt:lpstr>Spinnen und  Tausendfüßer</vt:lpstr>
      <vt:lpstr>Heuschrecken</vt:lpstr>
      <vt:lpstr>PowerPoint-Präsentation</vt:lpstr>
      <vt:lpstr>K Ä F E R</vt:lpstr>
      <vt:lpstr>Netzflügler</vt:lpstr>
      <vt:lpstr>Schmetterlinge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Sandflur &amp; Heide</dc:title>
  <dc:creator>Alexander Voigts</dc:creator>
  <cp:lastModifiedBy>Alexander Voigts</cp:lastModifiedBy>
  <cp:revision>10</cp:revision>
  <dcterms:created xsi:type="dcterms:W3CDTF">1995-06-17T23:31:02Z</dcterms:created>
  <dcterms:modified xsi:type="dcterms:W3CDTF">2018-10-08T13:33:27Z</dcterms:modified>
</cp:coreProperties>
</file>