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CC99FF"/>
    <a:srgbClr val="FF0066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hteck 2049">
            <a:extLst>
              <a:ext uri="{FF2B5EF4-FFF2-40B4-BE49-F238E27FC236}">
                <a16:creationId xmlns:a16="http://schemas.microsoft.com/office/drawing/2014/main" id="{DFB59DF9-655B-43A8-87BA-210418A88F6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endParaRPr lang="de-DE" altLang="de-DE"/>
          </a:p>
        </p:txBody>
      </p:sp>
      <p:sp>
        <p:nvSpPr>
          <p:cNvPr id="8195" name="Rechteck 2050">
            <a:extLst>
              <a:ext uri="{FF2B5EF4-FFF2-40B4-BE49-F238E27FC236}">
                <a16:creationId xmlns:a16="http://schemas.microsoft.com/office/drawing/2014/main" id="{AEDC285F-DFB7-4ACB-BCA2-4865A922393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endParaRPr lang="de-DE" altLang="de-DE"/>
          </a:p>
        </p:txBody>
      </p:sp>
      <p:sp>
        <p:nvSpPr>
          <p:cNvPr id="8196" name="Rechteck 2051">
            <a:extLst>
              <a:ext uri="{FF2B5EF4-FFF2-40B4-BE49-F238E27FC236}">
                <a16:creationId xmlns:a16="http://schemas.microsoft.com/office/drawing/2014/main" id="{2C7FA977-C7BA-4411-B8A6-73501EA74244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hteck 2052">
            <a:extLst>
              <a:ext uri="{FF2B5EF4-FFF2-40B4-BE49-F238E27FC236}">
                <a16:creationId xmlns:a16="http://schemas.microsoft.com/office/drawing/2014/main" id="{D90C908E-2BBB-4B09-A6F7-A373D399698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8198" name="Rechteck 2053">
            <a:extLst>
              <a:ext uri="{FF2B5EF4-FFF2-40B4-BE49-F238E27FC236}">
                <a16:creationId xmlns:a16="http://schemas.microsoft.com/office/drawing/2014/main" id="{87C8BFB0-248A-4B2F-9681-D220FD8FDB8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endParaRPr lang="de-DE" altLang="de-DE"/>
          </a:p>
        </p:txBody>
      </p:sp>
      <p:sp>
        <p:nvSpPr>
          <p:cNvPr id="2055" name="Rechteck 2054">
            <a:extLst>
              <a:ext uri="{FF2B5EF4-FFF2-40B4-BE49-F238E27FC236}">
                <a16:creationId xmlns:a16="http://schemas.microsoft.com/office/drawing/2014/main" id="{705DD0EC-DCDC-4644-BCFD-43DAFCCDC3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fld id="{EAE765DE-94E6-4D41-A56E-CAA0E9D0E626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7E17E10-0324-473E-92F9-4D055773C6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D437A8-8262-403F-A7E6-42C7F3FF85C3}" type="datetimeFigureOut">
              <a:rPr lang="de-DE" altLang="de-DE"/>
              <a:pPr/>
              <a:t>08.10.2018</a:t>
            </a:fld>
            <a:endParaRPr lang="de-DE" alt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1B0C5AC-FF35-450D-A71A-742B0B7CBB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266C54F-441E-4F16-BE25-9EE865DFB3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01E3BD-F65F-4DD3-AA9F-7D77B538729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81761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3FD6A3E-3146-4CED-A678-33DA628A68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486EF7-FCBE-4094-BA09-D54F094904B9}" type="datetimeFigureOut">
              <a:rPr lang="de-DE" altLang="de-DE"/>
              <a:pPr/>
              <a:t>08.10.2018</a:t>
            </a:fld>
            <a:endParaRPr lang="de-DE" alt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E4CF46F-740E-4D37-8FB6-F2F982FB75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2216B28-E257-45BE-B815-0E4CD78D78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9F0B25-46E0-42CE-9530-0D315C08B6B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87484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5A492C3-3160-41DC-AF35-5551F050E3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425D8B-E0A6-400E-AFEC-EB72B767CFF4}" type="datetimeFigureOut">
              <a:rPr lang="de-DE" altLang="de-DE"/>
              <a:pPr/>
              <a:t>08.10.2018</a:t>
            </a:fld>
            <a:endParaRPr lang="de-DE" alt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966A08B-3702-4A73-9ED4-2B835F004B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FBDCBF8-C31F-4280-9C13-1F233DC2BA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7674F9-D4FE-4876-912C-ACFDEC622AD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6598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rm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F239C92-A2AA-4696-B87E-A7E01D2489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0AD772-AA95-4315-9373-DBDD650A3E14}" type="datetimeFigureOut">
              <a:rPr lang="de-DE" altLang="de-DE"/>
              <a:pPr/>
              <a:t>08.10.2018</a:t>
            </a:fld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9D1C062-D644-40C0-AC6E-FA753F9DFA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3F9385D-EDFE-415C-A028-09C2F179D4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728DAE-8A98-4752-8479-920A9921AA1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09540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Form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rm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Form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24E420A-E2FC-40FC-B420-A5B3EAF968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FA2B31-27D1-48CC-822E-49498FBC5994}" type="datetimeFigureOut">
              <a:rPr lang="de-DE" altLang="de-DE"/>
              <a:pPr/>
              <a:t>08.10.2018</a:t>
            </a:fld>
            <a:endParaRPr lang="de-DE" alt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76CD1C5-568F-43DD-A63D-87B531F9AC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9A8B222-2746-4178-AA7F-A83EA7509F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972E25-1C18-4825-A890-7314BFF8932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14942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678FFDC-0481-4DF7-ABFA-4B1FBDA679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BA08B4-A790-408B-AC97-3DC99940FEED}" type="datetimeFigureOut">
              <a:rPr lang="de-DE" altLang="de-DE"/>
              <a:pPr/>
              <a:t>08.10.2018</a:t>
            </a:fld>
            <a:endParaRPr lang="de-DE" alt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22CB0E6-9C26-4458-95F0-AA29E63316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3FAF48D-334A-44BD-A869-084DAC3411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3CBA65-24E2-412C-801A-42B59706CD4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35360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4A259D7C-7CAD-463C-B4BC-AE52342F08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09FA8B-4D41-4190-9281-237F0804E496}" type="datetimeFigureOut">
              <a:rPr lang="de-DE" altLang="de-DE"/>
              <a:pPr/>
              <a:t>08.10.2018</a:t>
            </a:fld>
            <a:endParaRPr lang="de-DE" alt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F312772-3C97-4D3C-AF8A-8BAF07E54F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C61FFD2-BD68-4537-84CC-5B8A86A81F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438C1F-A860-402D-ACD3-9144E1E304F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86456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rm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41AAFFA-CDDA-4358-B0A8-870DD779E2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6BA10B-05E6-4382-85CD-62B5ACEB193D}" type="datetimeFigureOut">
              <a:rPr lang="de-DE" altLang="de-DE"/>
              <a:pPr/>
              <a:t>08.10.2018</a:t>
            </a:fld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9F79D65-E46D-4CAF-8F17-5C9918A486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0877644-553A-484F-A8B3-C60DF95700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F1AE9F-B9F9-4215-B9B4-9ED2609B054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99419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Form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B5A3234-8045-4C5D-ADB9-F7284CA4D4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B160F-FA38-4AD8-9645-CDE9AD601A0D}" type="datetimeFigureOut">
              <a:rPr lang="de-DE" altLang="de-DE"/>
              <a:pPr/>
              <a:t>08.10.2018</a:t>
            </a:fld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6ECDCD3-3926-4075-993A-016723759B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7F20C46-8B20-4778-8649-52D9804E06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65CF93-494D-44C0-AC60-90E846462B6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44835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hteck 1025">
            <a:extLst>
              <a:ext uri="{FF2B5EF4-FFF2-40B4-BE49-F238E27FC236}">
                <a16:creationId xmlns:a16="http://schemas.microsoft.com/office/drawing/2014/main" id="{FFF354F5-1312-43BC-A164-6A79934639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</a:t>
            </a:r>
          </a:p>
        </p:txBody>
      </p:sp>
      <p:sp>
        <p:nvSpPr>
          <p:cNvPr id="1027" name="Rechteck 1026">
            <a:extLst>
              <a:ext uri="{FF2B5EF4-FFF2-40B4-BE49-F238E27FC236}">
                <a16:creationId xmlns:a16="http://schemas.microsoft.com/office/drawing/2014/main" id="{AD9FA777-FD9F-47D5-AECA-FEA51660BB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hteck 1027">
            <a:extLst>
              <a:ext uri="{FF2B5EF4-FFF2-40B4-BE49-F238E27FC236}">
                <a16:creationId xmlns:a16="http://schemas.microsoft.com/office/drawing/2014/main" id="{71EF0C3A-0525-4B77-95D8-EB6A7BB2B90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4035958-7312-4053-A5FC-F81802FC98B5}" type="datetimeFigureOut">
              <a:rPr lang="de-DE" altLang="de-DE"/>
              <a:pPr/>
              <a:t>08.10.2018</a:t>
            </a:fld>
            <a:endParaRPr lang="de-DE" altLang="de-DE"/>
          </a:p>
        </p:txBody>
      </p:sp>
      <p:sp>
        <p:nvSpPr>
          <p:cNvPr id="1029" name="Rechteck 1028">
            <a:extLst>
              <a:ext uri="{FF2B5EF4-FFF2-40B4-BE49-F238E27FC236}">
                <a16:creationId xmlns:a16="http://schemas.microsoft.com/office/drawing/2014/main" id="{A037CD45-6B19-4CC6-804B-79D6B237233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DE" altLang="de-DE"/>
          </a:p>
        </p:txBody>
      </p:sp>
      <p:sp>
        <p:nvSpPr>
          <p:cNvPr id="1030" name="Rechteck 1029">
            <a:extLst>
              <a:ext uri="{FF2B5EF4-FFF2-40B4-BE49-F238E27FC236}">
                <a16:creationId xmlns:a16="http://schemas.microsoft.com/office/drawing/2014/main" id="{3CE24A94-1DB4-4211-A052-AD4D1D42B39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8C4DCD7-66F0-4701-816B-EFCBE4B53431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2pPr>
      <a:lvl3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3pPr>
      <a:lvl4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4pPr>
      <a:lvl5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5pPr>
      <a:lvl6pPr marL="8001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6pPr>
      <a:lvl7pPr marL="12573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7pPr>
      <a:lvl8pPr marL="17145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8pPr>
      <a:lvl9pPr marL="21717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5.wav"/><Relationship Id="rId7" Type="http://schemas.openxmlformats.org/officeDocument/2006/relationships/image" Target="../media/image1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21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Form 3072">
            <a:extLst>
              <a:ext uri="{FF2B5EF4-FFF2-40B4-BE49-F238E27FC236}">
                <a16:creationId xmlns:a16="http://schemas.microsoft.com/office/drawing/2014/main" id="{0A496372-0B00-431C-BEF2-E95CC8BDBF3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STEILWAND</a:t>
            </a:r>
          </a:p>
        </p:txBody>
      </p:sp>
      <p:sp>
        <p:nvSpPr>
          <p:cNvPr id="3074" name="Form 3073">
            <a:extLst>
              <a:ext uri="{FF2B5EF4-FFF2-40B4-BE49-F238E27FC236}">
                <a16:creationId xmlns:a16="http://schemas.microsoft.com/office/drawing/2014/main" id="{186BC1C7-491A-4FE0-A428-C2F142E4F0B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pPr marL="342900" indent="-342900" defTabSz="914400"/>
            <a:r>
              <a:rPr lang="de-DE" altLang="de-DE">
                <a:solidFill>
                  <a:schemeClr val="accent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für die Fauna Prüfung</a:t>
            </a:r>
          </a:p>
          <a:p>
            <a:pPr marL="342900" indent="-342900" defTabSz="914400"/>
            <a:r>
              <a:rPr lang="de-DE" altLang="de-DE">
                <a:solidFill>
                  <a:schemeClr val="accent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von Alexander Voigts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eilw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 autoUpdateAnimBg="0"/>
      <p:bldP spid="3074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rm 4096">
            <a:extLst>
              <a:ext uri="{FF2B5EF4-FFF2-40B4-BE49-F238E27FC236}">
                <a16:creationId xmlns:a16="http://schemas.microsoft.com/office/drawing/2014/main" id="{557849E5-22B8-4775-B837-12846382C6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rgbClr val="CC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Vögel</a:t>
            </a:r>
          </a:p>
        </p:txBody>
      </p:sp>
      <p:pic>
        <p:nvPicPr>
          <p:cNvPr id="4098" name="Rechteck 4097">
            <a:extLst>
              <a:ext uri="{FF2B5EF4-FFF2-40B4-BE49-F238E27FC236}">
                <a16:creationId xmlns:a16="http://schemas.microsoft.com/office/drawing/2014/main" id="{B02D9677-99ED-4B24-BE32-8F5ED85DBC8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3225"/>
            <a:ext cx="1371600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Rechteck 4098">
            <a:extLst>
              <a:ext uri="{FF2B5EF4-FFF2-40B4-BE49-F238E27FC236}">
                <a16:creationId xmlns:a16="http://schemas.microsoft.com/office/drawing/2014/main" id="{32C089EF-17A1-4609-8E10-29F2B898E91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624013"/>
            <a:ext cx="2079625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hteck 4099">
            <a:extLst>
              <a:ext uri="{FF2B5EF4-FFF2-40B4-BE49-F238E27FC236}">
                <a16:creationId xmlns:a16="http://schemas.microsoft.com/office/drawing/2014/main" id="{50539ED3-7EA2-49B0-B31E-213E8CB7F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676400"/>
            <a:ext cx="45720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CC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anose="02060603020205020403" pitchFamily="18" charset="0"/>
              </a:rPr>
              <a:t>Bienenfresser</a:t>
            </a:r>
          </a:p>
          <a:p>
            <a:pPr>
              <a:spcBef>
                <a:spcPct val="50000"/>
              </a:spcBef>
            </a:pPr>
            <a:r>
              <a:rPr lang="de-DE" altLang="de-DE" sz="1800">
                <a:solidFill>
                  <a:srgbClr val="CC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anose="02060603020205020403" pitchFamily="18" charset="0"/>
              </a:rPr>
              <a:t>kommt aus Afrika und brütet auf sandigen Steilwänden und ernährt sich von Hautflüglern</a:t>
            </a:r>
          </a:p>
        </p:txBody>
      </p:sp>
      <p:pic>
        <p:nvPicPr>
          <p:cNvPr id="4101" name="Rechteck 4100">
            <a:extLst>
              <a:ext uri="{FF2B5EF4-FFF2-40B4-BE49-F238E27FC236}">
                <a16:creationId xmlns:a16="http://schemas.microsoft.com/office/drawing/2014/main" id="{ACB32733-E72B-4ED4-B8A6-6273C3F47D0F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62413"/>
            <a:ext cx="1462088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Rechteck 4101">
            <a:extLst>
              <a:ext uri="{FF2B5EF4-FFF2-40B4-BE49-F238E27FC236}">
                <a16:creationId xmlns:a16="http://schemas.microsoft.com/office/drawing/2014/main" id="{FCAAF701-EED8-470B-953C-1417355359B6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5" y="3559175"/>
            <a:ext cx="974725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hteck 4102">
            <a:extLst>
              <a:ext uri="{FF2B5EF4-FFF2-40B4-BE49-F238E27FC236}">
                <a16:creationId xmlns:a16="http://schemas.microsoft.com/office/drawing/2014/main" id="{26AABC90-26F7-44AA-9137-309AB7E50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733800"/>
            <a:ext cx="19050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Uferschwalbe</a:t>
            </a:r>
          </a:p>
          <a:p>
            <a:pPr>
              <a:spcBef>
                <a:spcPct val="50000"/>
              </a:spcBef>
            </a:pPr>
            <a:r>
              <a:rPr lang="de-DE" altLang="de-DE" sz="1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gutes Beispiel für Farbanpassung</a:t>
            </a:r>
          </a:p>
        </p:txBody>
      </p:sp>
      <p:pic>
        <p:nvPicPr>
          <p:cNvPr id="4104" name="Rechteck 4103">
            <a:extLst>
              <a:ext uri="{FF2B5EF4-FFF2-40B4-BE49-F238E27FC236}">
                <a16:creationId xmlns:a16="http://schemas.microsoft.com/office/drawing/2014/main" id="{2317B01C-C159-4C47-A3C1-74EDE38C244F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5018088"/>
            <a:ext cx="88265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Rechteck 4104">
            <a:extLst>
              <a:ext uri="{FF2B5EF4-FFF2-40B4-BE49-F238E27FC236}">
                <a16:creationId xmlns:a16="http://schemas.microsoft.com/office/drawing/2014/main" id="{8FF6ABE6-5DCA-49A5-A4C2-4C5263769E71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4000500"/>
            <a:ext cx="22701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Rechteck 4105">
            <a:extLst>
              <a:ext uri="{FF2B5EF4-FFF2-40B4-BE49-F238E27FC236}">
                <a16:creationId xmlns:a16="http://schemas.microsoft.com/office/drawing/2014/main" id="{B57575A3-77CF-40DA-9A97-9287B8FDF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038600"/>
            <a:ext cx="2055813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Feldsperling</a:t>
            </a:r>
          </a:p>
          <a:p>
            <a:pPr>
              <a:spcBef>
                <a:spcPct val="50000"/>
              </a:spcBef>
            </a:pPr>
            <a:r>
              <a:rPr lang="de-DE" altLang="de-DE" sz="16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lebt in Baumhöhlen und Nistkästen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autoUpdateAnimBg="0"/>
      <p:bldP spid="4100" grpId="0" autoUpdateAnimBg="0"/>
      <p:bldP spid="4103" grpId="0" autoUpdateAnimBg="0"/>
      <p:bldP spid="410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Rechteck 5120">
            <a:extLst>
              <a:ext uri="{FF2B5EF4-FFF2-40B4-BE49-F238E27FC236}">
                <a16:creationId xmlns:a16="http://schemas.microsoft.com/office/drawing/2014/main" id="{17B3B9D0-531F-445B-A8A7-923283571860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60338"/>
            <a:ext cx="1614487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hteck 5121">
            <a:extLst>
              <a:ext uri="{FF2B5EF4-FFF2-40B4-BE49-F238E27FC236}">
                <a16:creationId xmlns:a16="http://schemas.microsoft.com/office/drawing/2014/main" id="{DE81697E-70FD-4F15-9858-F16091727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28600"/>
            <a:ext cx="7008813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Heideschnecke (Helicella)</a:t>
            </a:r>
          </a:p>
          <a:p>
            <a:pPr>
              <a:spcBef>
                <a:spcPct val="50000"/>
              </a:spcBef>
            </a:pPr>
            <a:r>
              <a:rPr lang="de-DE" altLang="de-DE" sz="18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Die Mündung ist erweitert und gelippt. Das Gewinde ist erhoben.  Der Nabel deutlich und eng.</a:t>
            </a:r>
          </a:p>
          <a:p>
            <a:pPr>
              <a:spcBef>
                <a:spcPct val="50000"/>
              </a:spcBef>
            </a:pPr>
            <a:r>
              <a:rPr lang="de-DE" altLang="de-DE" sz="18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Die Oberfläche gebändert !</a:t>
            </a:r>
          </a:p>
        </p:txBody>
      </p:sp>
      <p:pic>
        <p:nvPicPr>
          <p:cNvPr id="5123" name="Rechteck 5122">
            <a:extLst>
              <a:ext uri="{FF2B5EF4-FFF2-40B4-BE49-F238E27FC236}">
                <a16:creationId xmlns:a16="http://schemas.microsoft.com/office/drawing/2014/main" id="{C17C3D5E-AE8A-4C9D-9B57-33C814297A48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057400"/>
            <a:ext cx="1554163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Rechteck 5123">
            <a:extLst>
              <a:ext uri="{FF2B5EF4-FFF2-40B4-BE49-F238E27FC236}">
                <a16:creationId xmlns:a16="http://schemas.microsoft.com/office/drawing/2014/main" id="{04DA7514-5D55-4CA3-8EDC-1E4D9D0CD899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38" y="2084388"/>
            <a:ext cx="3535362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hteck 5124">
            <a:extLst>
              <a:ext uri="{FF2B5EF4-FFF2-40B4-BE49-F238E27FC236}">
                <a16:creationId xmlns:a16="http://schemas.microsoft.com/office/drawing/2014/main" id="{E747AAA6-6234-4224-9812-09446468D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362200"/>
            <a:ext cx="2819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Dornschrecke</a:t>
            </a:r>
          </a:p>
          <a:p>
            <a:pPr>
              <a:spcBef>
                <a:spcPct val="50000"/>
              </a:spcBef>
            </a:pPr>
            <a:r>
              <a:rPr lang="de-DE" altLang="de-DE" sz="20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Sie ist taubstumm und zeichnen sich durch ein verlängertes Halsschild aus .</a:t>
            </a:r>
          </a:p>
        </p:txBody>
      </p:sp>
      <p:pic>
        <p:nvPicPr>
          <p:cNvPr id="5126" name="Rechteck 5125">
            <a:extLst>
              <a:ext uri="{FF2B5EF4-FFF2-40B4-BE49-F238E27FC236}">
                <a16:creationId xmlns:a16="http://schemas.microsoft.com/office/drawing/2014/main" id="{C8D3EFC0-0C37-4ED7-95F6-D5C56CC1C0D7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664075"/>
            <a:ext cx="1149350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Rechteck 5126">
            <a:extLst>
              <a:ext uri="{FF2B5EF4-FFF2-40B4-BE49-F238E27FC236}">
                <a16:creationId xmlns:a16="http://schemas.microsoft.com/office/drawing/2014/main" id="{19C629AD-B0DC-4FD6-83BF-6A6D126CFF02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4792663"/>
            <a:ext cx="2828925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Rechteck 5127">
            <a:extLst>
              <a:ext uri="{FF2B5EF4-FFF2-40B4-BE49-F238E27FC236}">
                <a16:creationId xmlns:a16="http://schemas.microsoft.com/office/drawing/2014/main" id="{EB7CEFE7-E6F3-4A0F-8973-8431C4BA8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953000"/>
            <a:ext cx="4113213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Feuerwanze</a:t>
            </a:r>
          </a:p>
          <a:p>
            <a:pPr>
              <a:spcBef>
                <a:spcPct val="50000"/>
              </a:spcBef>
            </a:pPr>
            <a:r>
              <a:rPr lang="de-DE" altLang="de-DE" sz="18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Die geselligen Tiere leben an der Linde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öck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shüp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5" grpId="0" autoUpdateAnimBg="0"/>
      <p:bldP spid="512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Form 6144">
            <a:extLst>
              <a:ext uri="{FF2B5EF4-FFF2-40B4-BE49-F238E27FC236}">
                <a16:creationId xmlns:a16="http://schemas.microsoft.com/office/drawing/2014/main" id="{CEF62338-5256-4F0C-BB94-595684210F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rgbClr val="CC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Käfer</a:t>
            </a:r>
          </a:p>
        </p:txBody>
      </p:sp>
      <p:pic>
        <p:nvPicPr>
          <p:cNvPr id="6146" name="Rechteck 6145">
            <a:extLst>
              <a:ext uri="{FF2B5EF4-FFF2-40B4-BE49-F238E27FC236}">
                <a16:creationId xmlns:a16="http://schemas.microsoft.com/office/drawing/2014/main" id="{5708B763-4A04-4A4F-B5F7-640992DE0C7A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0100"/>
            <a:ext cx="1554163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Rechteck 6146">
            <a:extLst>
              <a:ext uri="{FF2B5EF4-FFF2-40B4-BE49-F238E27FC236}">
                <a16:creationId xmlns:a16="http://schemas.microsoft.com/office/drawing/2014/main" id="{14A29BD1-0666-4790-867B-575983761252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800100"/>
            <a:ext cx="2000250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hteck 6147">
            <a:extLst>
              <a:ext uri="{FF2B5EF4-FFF2-40B4-BE49-F238E27FC236}">
                <a16:creationId xmlns:a16="http://schemas.microsoft.com/office/drawing/2014/main" id="{75C82ED9-ECA0-40BA-828B-C0C828EED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1676400"/>
            <a:ext cx="51800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Feldsandlaufkäfer</a:t>
            </a:r>
          </a:p>
          <a:p>
            <a:pPr>
              <a:spcBef>
                <a:spcPct val="50000"/>
              </a:spcBef>
            </a:pPr>
            <a:r>
              <a:rPr lang="de-DE" altLang="de-DE" sz="20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leuchtend grün mit variablen weißen Flecken . Sie laufen sehr schnell. die Larven graben 50 cm lange Röhren und saugen ihre Beute aus.</a:t>
            </a:r>
          </a:p>
        </p:txBody>
      </p:sp>
      <p:pic>
        <p:nvPicPr>
          <p:cNvPr id="6149" name="Rechteck 6148">
            <a:extLst>
              <a:ext uri="{FF2B5EF4-FFF2-40B4-BE49-F238E27FC236}">
                <a16:creationId xmlns:a16="http://schemas.microsoft.com/office/drawing/2014/main" id="{8A157250-0F6A-4DBE-89A6-B0EA4136CD2A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9913"/>
            <a:ext cx="1462088" cy="18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hteck 6149">
            <a:extLst>
              <a:ext uri="{FF2B5EF4-FFF2-40B4-BE49-F238E27FC236}">
                <a16:creationId xmlns:a16="http://schemas.microsoft.com/office/drawing/2014/main" id="{50E8CDA8-13F3-451C-8948-5731BF8BB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581400"/>
            <a:ext cx="73136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4000">
                <a:solidFill>
                  <a:srgbClr val="CC6600"/>
                </a:solidFill>
                <a:latin typeface="Simpson" charset="0"/>
              </a:rPr>
              <a:t>Immenbuntkäfer</a:t>
            </a:r>
          </a:p>
        </p:txBody>
      </p:sp>
      <p:pic>
        <p:nvPicPr>
          <p:cNvPr id="6151" name="Rechteck 6150">
            <a:extLst>
              <a:ext uri="{FF2B5EF4-FFF2-40B4-BE49-F238E27FC236}">
                <a16:creationId xmlns:a16="http://schemas.microsoft.com/office/drawing/2014/main" id="{1982A4A9-E3BA-459E-9A32-9A1B80DA40B1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5467350"/>
            <a:ext cx="140176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Rechteck 6151">
            <a:extLst>
              <a:ext uri="{FF2B5EF4-FFF2-40B4-BE49-F238E27FC236}">
                <a16:creationId xmlns:a16="http://schemas.microsoft.com/office/drawing/2014/main" id="{366BC32F-A6F6-42E6-9B4C-A39377130063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3" y="4770438"/>
            <a:ext cx="3170237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Rechteck 6152">
            <a:extLst>
              <a:ext uri="{FF2B5EF4-FFF2-40B4-BE49-F238E27FC236}">
                <a16:creationId xmlns:a16="http://schemas.microsoft.com/office/drawing/2014/main" id="{326D3334-1B15-4C98-9384-3F2E59555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4267200"/>
            <a:ext cx="3732213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32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rfer" charset="0"/>
              </a:rPr>
              <a:t>Maiwurm</a:t>
            </a:r>
          </a:p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rfer" charset="0"/>
              </a:rPr>
              <a:t>Das ist der weibliche Ölkäfer. sie sondern bei Bedrohung Blut ab, daß für den menschen tödlich ist und ist nit der spanischen Fliege verwandt !</a:t>
            </a:r>
          </a:p>
        </p:txBody>
      </p:sp>
      <p:sp>
        <p:nvSpPr>
          <p:cNvPr id="5130" name="Rechteck 6153">
            <a:extLst>
              <a:ext uri="{FF2B5EF4-FFF2-40B4-BE49-F238E27FC236}">
                <a16:creationId xmlns:a16="http://schemas.microsoft.com/office/drawing/2014/main" id="{0EED6C44-7366-470A-B356-E4426932B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4196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6155" name="Rechteck 6154">
            <a:extLst>
              <a:ext uri="{FF2B5EF4-FFF2-40B4-BE49-F238E27FC236}">
                <a16:creationId xmlns:a16="http://schemas.microsoft.com/office/drawing/2014/main" id="{59635F42-1E57-4818-A05F-E611E65FF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4196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CC6600"/>
                </a:solidFill>
                <a:latin typeface="Times New Roman" panose="02020603050405020304" pitchFamily="18" charset="0"/>
              </a:rPr>
              <a:t>hier leider das männliche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olera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8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 autoUpdateAnimBg="0"/>
      <p:bldP spid="6148" grpId="0" autoUpdateAnimBg="0"/>
      <p:bldP spid="6150" grpId="0" autoUpdateAnimBg="0"/>
      <p:bldP spid="6153" grpId="0" autoUpdateAnimBg="0"/>
      <p:bldP spid="615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Form 7168">
            <a:extLst>
              <a:ext uri="{FF2B5EF4-FFF2-40B4-BE49-F238E27FC236}">
                <a16:creationId xmlns:a16="http://schemas.microsoft.com/office/drawing/2014/main" id="{D2D22055-CBA1-4AE7-8976-BA37C97A50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Fliegen und Hautflügler</a:t>
            </a:r>
          </a:p>
        </p:txBody>
      </p:sp>
      <p:pic>
        <p:nvPicPr>
          <p:cNvPr id="7170" name="Rechteck 7169">
            <a:extLst>
              <a:ext uri="{FF2B5EF4-FFF2-40B4-BE49-F238E27FC236}">
                <a16:creationId xmlns:a16="http://schemas.microsoft.com/office/drawing/2014/main" id="{4ABDA58C-CB3E-4A56-AD13-D98EB169C7D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7813"/>
            <a:ext cx="12795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Rechteck 7170">
            <a:extLst>
              <a:ext uri="{FF2B5EF4-FFF2-40B4-BE49-F238E27FC236}">
                <a16:creationId xmlns:a16="http://schemas.microsoft.com/office/drawing/2014/main" id="{7D14ACB1-DC18-46D1-8F8E-1BF76E499448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1608138"/>
            <a:ext cx="2087563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hteck 7171">
            <a:extLst>
              <a:ext uri="{FF2B5EF4-FFF2-40B4-BE49-F238E27FC236}">
                <a16:creationId xmlns:a16="http://schemas.microsoft.com/office/drawing/2014/main" id="{2CA72C9B-77A8-4106-9357-902801507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828800"/>
            <a:ext cx="533241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pson" charset="0"/>
              </a:rPr>
              <a:t>Wollschweber</a:t>
            </a:r>
          </a:p>
          <a:p>
            <a:pPr>
              <a:spcBef>
                <a:spcPct val="50000"/>
              </a:spcBef>
            </a:pPr>
            <a:r>
              <a:rPr lang="de-DE" altLang="de-DE" sz="180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pson" charset="0"/>
              </a:rPr>
              <a:t>Sie hat einendick wollig behaartebn Leib, sieht wie eine kleine hummel aus, hat einen Saugrüssel von Körperlänge und vermögen in der Luft zu stehen !</a:t>
            </a:r>
          </a:p>
        </p:txBody>
      </p:sp>
      <p:pic>
        <p:nvPicPr>
          <p:cNvPr id="7173" name="Rechteck 7172">
            <a:extLst>
              <a:ext uri="{FF2B5EF4-FFF2-40B4-BE49-F238E27FC236}">
                <a16:creationId xmlns:a16="http://schemas.microsoft.com/office/drawing/2014/main" id="{CB6DEC3D-81E7-4402-9F92-11C727E0175C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1858963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Rechteck 7173">
            <a:extLst>
              <a:ext uri="{FF2B5EF4-FFF2-40B4-BE49-F238E27FC236}">
                <a16:creationId xmlns:a16="http://schemas.microsoft.com/office/drawing/2014/main" id="{4ED51866-D3F5-475B-A869-5B34FE50C5CF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4000500"/>
            <a:ext cx="2955925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hteck 7174">
            <a:extLst>
              <a:ext uri="{FF2B5EF4-FFF2-40B4-BE49-F238E27FC236}">
                <a16:creationId xmlns:a16="http://schemas.microsoft.com/office/drawing/2014/main" id="{D29AF0A9-5869-491A-B154-AD0DF57EB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4038600"/>
            <a:ext cx="3656013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b="1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Goldwespe</a:t>
            </a:r>
          </a:p>
          <a:p>
            <a:pPr>
              <a:spcBef>
                <a:spcPct val="50000"/>
              </a:spcBef>
            </a:pPr>
            <a:r>
              <a:rPr lang="de-DE" altLang="de-DE" sz="1800" b="1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Bunt, am Hinterleib 4  spitze Zähnchen.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e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e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 autoUpdateAnimBg="0"/>
      <p:bldP spid="7172" grpId="0" autoUpdateAnimBg="0"/>
      <p:bldP spid="717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Rechteck 8192">
            <a:extLst>
              <a:ext uri="{FF2B5EF4-FFF2-40B4-BE49-F238E27FC236}">
                <a16:creationId xmlns:a16="http://schemas.microsoft.com/office/drawing/2014/main" id="{C8FCDDAB-1672-427E-AD95-AE86317EA529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576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hteck 8193">
            <a:extLst>
              <a:ext uri="{FF2B5EF4-FFF2-40B4-BE49-F238E27FC236}">
                <a16:creationId xmlns:a16="http://schemas.microsoft.com/office/drawing/2014/main" id="{A7C1DE5F-A76C-418D-AB22-08E4A883B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28600"/>
            <a:ext cx="5332413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7200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rfer" charset="0"/>
              </a:rPr>
              <a:t>Lehmwespe</a:t>
            </a:r>
          </a:p>
          <a:p>
            <a:pPr>
              <a:spcBef>
                <a:spcPct val="50000"/>
              </a:spcBef>
            </a:pPr>
            <a:endParaRPr lang="de-DE" altLang="de-DE" sz="7200">
              <a:solidFill>
                <a:srgbClr val="CC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urfer" charset="0"/>
            </a:endParaRPr>
          </a:p>
        </p:txBody>
      </p:sp>
      <p:pic>
        <p:nvPicPr>
          <p:cNvPr id="8195" name="Rechteck 8194">
            <a:extLst>
              <a:ext uri="{FF2B5EF4-FFF2-40B4-BE49-F238E27FC236}">
                <a16:creationId xmlns:a16="http://schemas.microsoft.com/office/drawing/2014/main" id="{5A074525-7B39-414F-B1DE-ADCF061D173D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782763"/>
            <a:ext cx="3190875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hteck 8195">
            <a:extLst>
              <a:ext uri="{FF2B5EF4-FFF2-40B4-BE49-F238E27FC236}">
                <a16:creationId xmlns:a16="http://schemas.microsoft.com/office/drawing/2014/main" id="{DECE9C69-1B0E-42B7-B68A-A041A1A1D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981200"/>
            <a:ext cx="5484813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3200" i="1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Knotenwespe</a:t>
            </a:r>
          </a:p>
          <a:p>
            <a:pPr>
              <a:spcBef>
                <a:spcPct val="50000"/>
              </a:spcBef>
            </a:pPr>
            <a:r>
              <a:rPr lang="de-DE" altLang="de-DE" sz="1800" i="1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Sie sind schwarz - gelb gefärbt, die hinterleibssegmenrte sind stark abgeschnürt und das erste knotig abgesetzt !</a:t>
            </a:r>
          </a:p>
        </p:txBody>
      </p:sp>
      <p:pic>
        <p:nvPicPr>
          <p:cNvPr id="8197" name="Rechteck 8196">
            <a:extLst>
              <a:ext uri="{FF2B5EF4-FFF2-40B4-BE49-F238E27FC236}">
                <a16:creationId xmlns:a16="http://schemas.microsoft.com/office/drawing/2014/main" id="{6237F6BA-6F1B-4F12-80A2-B19E74E95AE7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5475"/>
            <a:ext cx="3719513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hteck 8197">
            <a:extLst>
              <a:ext uri="{FF2B5EF4-FFF2-40B4-BE49-F238E27FC236}">
                <a16:creationId xmlns:a16="http://schemas.microsoft.com/office/drawing/2014/main" id="{4E2C5173-AF7F-40FF-8999-947AAF3E1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114800"/>
            <a:ext cx="5103813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40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Holzbiene</a:t>
            </a:r>
          </a:p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Sie leben in den Alpen und bauen Kammern aus Holz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e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6" grpId="0" autoUpdateAnimBg="0"/>
      <p:bldP spid="8198" grpId="0" autoUpdateAnimBg="0"/>
    </p:bldLst>
  </p:timing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ere Präsentation">
      <a:majorFont>
        <a:latin typeface="+mj-lt"/>
        <a:ea typeface="+mj-ea"/>
        <a:cs typeface="+mj-cs"/>
      </a:majorFont>
      <a:minorFont>
        <a:latin typeface="+mn-lt"/>
        <a:ea typeface="+mn-ea"/>
        <a:cs typeface="+mn-cs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de-DE" sz="2400" b="0" i="0" u="none" strike="noStrike" baseline="0">
            <a:solidFill>
              <a:schemeClr val="tx1">
                <a:alpha val="100000"/>
              </a:schemeClr>
            </a:solidFill>
            <a:effectLst/>
            <a:latin typeface="Times New Roman"/>
            <a:cs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de-DE" sz="2400" b="0" i="0" u="none" strike="noStrike" baseline="0">
            <a:solidFill>
              <a:schemeClr val="tx1">
                <a:alpha val="100000"/>
              </a:schemeClr>
            </a:solidFill>
            <a:effectLst/>
            <a:latin typeface="Times New Roman"/>
            <a:cs typeface="Arial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C:\MSOffice\Vorlagen\Leere Präsentation.pot</Template>
  <TotalTime>0</TotalTime>
  <Words>213</Words>
  <Application>Microsoft Office PowerPoint</Application>
  <PresentationFormat>Bildschirmpräsentation (4:3)</PresentationFormat>
  <Paragraphs>34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8" baseType="lpstr">
      <vt:lpstr>Arial</vt:lpstr>
      <vt:lpstr>+mj-lt</vt:lpstr>
      <vt:lpstr>+mj-ea</vt:lpstr>
      <vt:lpstr>+mj-cs</vt:lpstr>
      <vt:lpstr>+mn-lt</vt:lpstr>
      <vt:lpstr>+mn-ea</vt:lpstr>
      <vt:lpstr>+mn-cs</vt:lpstr>
      <vt:lpstr>Times New Roman</vt:lpstr>
      <vt:lpstr>Rockwell</vt:lpstr>
      <vt:lpstr>Simpson</vt:lpstr>
      <vt:lpstr>Surfer</vt:lpstr>
      <vt:lpstr>Leere Präsentation</vt:lpstr>
      <vt:lpstr>STEILWAND</vt:lpstr>
      <vt:lpstr>Vögel</vt:lpstr>
      <vt:lpstr>PowerPoint-Präsentation</vt:lpstr>
      <vt:lpstr>Käfer</vt:lpstr>
      <vt:lpstr>Fliegen und Hautflügler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STEILWAND</dc:title>
  <dc:creator>Alexander Voigts</dc:creator>
  <cp:lastModifiedBy>Alexander Voigts</cp:lastModifiedBy>
  <cp:revision>3</cp:revision>
  <dcterms:created xsi:type="dcterms:W3CDTF">1995-06-17T23:31:02Z</dcterms:created>
  <dcterms:modified xsi:type="dcterms:W3CDTF">2018-10-08T13:34:54Z</dcterms:modified>
</cp:coreProperties>
</file>