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66"/>
    <a:srgbClr val="DEFFFF"/>
    <a:srgbClr val="90FFFF"/>
    <a:srgbClr val="777777"/>
    <a:srgbClr val="FF6699"/>
    <a:srgbClr val="CBBC7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hteck 3073">
            <a:extLst>
              <a:ext uri="{FF2B5EF4-FFF2-40B4-BE49-F238E27FC236}">
                <a16:creationId xmlns:a16="http://schemas.microsoft.com/office/drawing/2014/main" id="{EF6993BB-835B-43C5-8EAB-50E69E8DBA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47107" name="Rechteck 3074">
            <a:extLst>
              <a:ext uri="{FF2B5EF4-FFF2-40B4-BE49-F238E27FC236}">
                <a16:creationId xmlns:a16="http://schemas.microsoft.com/office/drawing/2014/main" id="{8A7AB225-C44C-42AA-A0D4-2F0552BB24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47108" name="Rechteck 3075">
            <a:extLst>
              <a:ext uri="{FF2B5EF4-FFF2-40B4-BE49-F238E27FC236}">
                <a16:creationId xmlns:a16="http://schemas.microsoft.com/office/drawing/2014/main" id="{0A68E678-8094-44F9-B35C-4D2F830062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Notizenplatzhalter 3076">
            <a:extLst>
              <a:ext uri="{FF2B5EF4-FFF2-40B4-BE49-F238E27FC236}">
                <a16:creationId xmlns:a16="http://schemas.microsoft.com/office/drawing/2014/main" id="{8B0E9DC3-1E57-4002-B3F2-B93958AFF7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7110" name="Rechteck 3077">
            <a:extLst>
              <a:ext uri="{FF2B5EF4-FFF2-40B4-BE49-F238E27FC236}">
                <a16:creationId xmlns:a16="http://schemas.microsoft.com/office/drawing/2014/main" id="{F17CCBC6-FB7C-4675-BE0D-B069C9F0F0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3079" name="Foliennummernplatzhalter 3078">
            <a:extLst>
              <a:ext uri="{FF2B5EF4-FFF2-40B4-BE49-F238E27FC236}">
                <a16:creationId xmlns:a16="http://schemas.microsoft.com/office/drawing/2014/main" id="{E74D05C3-4966-44E6-85F3-212683F67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A19F8143-BE98-4F75-967C-10D2CE30DC3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>
            <a:extLst>
              <a:ext uri="{FF2B5EF4-FFF2-40B4-BE49-F238E27FC236}">
                <a16:creationId xmlns:a16="http://schemas.microsoft.com/office/drawing/2014/main" id="{210B1B51-6160-43A6-A009-DB1940F2DB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035050" y="1519238"/>
            <a:ext cx="10179050" cy="5338762"/>
            <a:chOff x="-652" y="957"/>
            <a:chExt cx="6412" cy="3363"/>
          </a:xfrm>
        </p:grpSpPr>
        <p:sp>
          <p:nvSpPr>
            <p:cNvPr id="7" name="Form 10">
              <a:extLst>
                <a:ext uri="{FF2B5EF4-FFF2-40B4-BE49-F238E27FC236}">
                  <a16:creationId xmlns:a16="http://schemas.microsoft.com/office/drawing/2014/main" id="{317A41FE-49BF-4EC1-A31D-ED77E8C8821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99"/>
                <a:gd name="T55" fmla="*/ 0 h 2613"/>
                <a:gd name="T56" fmla="*/ 0 w 3699"/>
                <a:gd name="T57" fmla="*/ 0 h 26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952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" name="Form 11">
              <a:extLst>
                <a:ext uri="{FF2B5EF4-FFF2-40B4-BE49-F238E27FC236}">
                  <a16:creationId xmlns:a16="http://schemas.microsoft.com/office/drawing/2014/main" id="{A47B75BF-9B59-4425-86C4-D514DD6346C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652" y="957"/>
              <a:ext cx="4237" cy="3362"/>
            </a:xfrm>
            <a:custGeom>
              <a:avLst/>
              <a:gdLst>
                <a:gd name="T0" fmla="*/ 630 w 21600"/>
                <a:gd name="T1" fmla="*/ 0 h 21360"/>
                <a:gd name="T2" fmla="*/ 4237 w 21600"/>
                <a:gd name="T3" fmla="*/ 3362 h 21360"/>
                <a:gd name="T4" fmla="*/ 0 w 21600"/>
                <a:gd name="T5" fmla="*/ 3362 h 2136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60"/>
                <a:gd name="T11" fmla="*/ 0 w 21600"/>
                <a:gd name="T12" fmla="*/ 0 h 21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60" fill="none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</a:path>
                <a:path w="21600" h="21360" stroke="0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  <a:lnTo>
                    <a:pt x="0" y="21360"/>
                  </a:lnTo>
                  <a:close/>
                </a:path>
              </a:pathLst>
            </a:custGeom>
            <a:noFill/>
            <a:ln w="12700" cap="rnd" algn="ctr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049" name="Form 204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0" name="Form 204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8" name="Form 2057"/>
          <p:cNvSpPr>
            <a:spLocks noGrp="1" noChangeArrowheads="1"/>
          </p:cNvSpPr>
          <p:nvPr>
            <p:ph type="body" idx="4294967295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 marL="0" indent="0" algn="ctr" eaLnBrk="0" fontAlgn="base" hangingPunct="0">
              <a:spcAft>
                <a:spcPct val="0"/>
              </a:spcAft>
              <a:buClr>
                <a:schemeClr val="accent2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059" name="Form 205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 eaLnBrk="0" fontAlgn="base" hangingPunct="0">
              <a:spcAft>
                <a:spcPct val="0"/>
              </a:spcAft>
              <a:buClr>
                <a:schemeClr val="accent2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defRPr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9" name="Rechteck 12">
            <a:extLst>
              <a:ext uri="{FF2B5EF4-FFF2-40B4-BE49-F238E27FC236}">
                <a16:creationId xmlns:a16="http://schemas.microsoft.com/office/drawing/2014/main" id="{A310EAC5-18DC-4151-BC8E-D713BB05D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0" name="Rechteck 13">
            <a:extLst>
              <a:ext uri="{FF2B5EF4-FFF2-40B4-BE49-F238E27FC236}">
                <a16:creationId xmlns:a16="http://schemas.microsoft.com/office/drawing/2014/main" id="{595EE18C-76EB-47F1-8F81-4C73B5AE9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1" name="Rechteck 14">
            <a:extLst>
              <a:ext uri="{FF2B5EF4-FFF2-40B4-BE49-F238E27FC236}">
                <a16:creationId xmlns:a16="http://schemas.microsoft.com/office/drawing/2014/main" id="{F91B4B1E-E2B1-4EFB-8E77-AF5658ED6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F87C85E0-AD9D-4F16-BBA4-5B0DC2AD0B8A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0AFBD573-079F-4770-A432-FAE4E0443235}" type="datetime1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13" name="Rechteck 16">
            <a:extLst>
              <a:ext uri="{FF2B5EF4-FFF2-40B4-BE49-F238E27FC236}">
                <a16:creationId xmlns:a16="http://schemas.microsoft.com/office/drawing/2014/main" id="{A97D0593-BF8F-49DD-BFC1-EEE36710F875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FB0F334A-61C1-4BED-B681-D225E492E294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6E66A6C-41CF-4664-BFA6-774BCB33753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302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13C041-9595-42D1-8F9B-60B562B218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96525-98FF-47CF-850D-C7EE82DE2459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5" name="Rechteck 1031">
            <a:extLst>
              <a:ext uri="{FF2B5EF4-FFF2-40B4-BE49-F238E27FC236}">
                <a16:creationId xmlns:a16="http://schemas.microsoft.com/office/drawing/2014/main" id="{6BC97F14-9AD3-40BA-A14A-7B0AACE47B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93D4C3B-8978-4AC1-8140-F6804B7AA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1DD04-47D2-489D-92D3-4F64DE0F96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499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DF0AC61-40C3-4595-B90B-5963F2932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85D65-2C50-4FC3-BF59-502397CBE0FD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5" name="Rechteck 1031">
            <a:extLst>
              <a:ext uri="{FF2B5EF4-FFF2-40B4-BE49-F238E27FC236}">
                <a16:creationId xmlns:a16="http://schemas.microsoft.com/office/drawing/2014/main" id="{58E78494-D6ED-465D-AD42-35E5BBDD9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0B5471F-91A9-42A9-9C15-83DC082F6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19353-E89C-49CE-8E4D-B921999EC3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088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D2EA2F6-A75E-4FAB-9368-81259F60F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AB4AE-BBF0-42BB-8D17-06A85EDE659B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6" name="Rechteck 1031">
            <a:extLst>
              <a:ext uri="{FF2B5EF4-FFF2-40B4-BE49-F238E27FC236}">
                <a16:creationId xmlns:a16="http://schemas.microsoft.com/office/drawing/2014/main" id="{C65C5551-5DA0-47D2-81B8-4693F7152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0358A3F-19A7-45C4-8A8E-FBCA8F0BE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8F3BA-886A-4106-A532-D3753B79708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045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64DC033-89F3-40BB-98A8-3F5C2F7F9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8A69C-7188-4C18-9A51-017F8500AF3A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8" name="Rechteck 1031">
            <a:extLst>
              <a:ext uri="{FF2B5EF4-FFF2-40B4-BE49-F238E27FC236}">
                <a16:creationId xmlns:a16="http://schemas.microsoft.com/office/drawing/2014/main" id="{4E250066-2443-4DB7-A584-BD2B363AF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AB0C87-C6CA-472B-BDAA-C4111DA6B5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CC53E-D810-4119-AEAC-F5B8FA86506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562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A918EE2-1E9B-4ACF-BD2E-B84C72C5C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AEAF-DDF3-47EA-8ECB-D2E20BB238D3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4" name="Rechteck 1031">
            <a:extLst>
              <a:ext uri="{FF2B5EF4-FFF2-40B4-BE49-F238E27FC236}">
                <a16:creationId xmlns:a16="http://schemas.microsoft.com/office/drawing/2014/main" id="{248CCA66-71F4-4E33-954D-476AD0F8F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0EA4EB-E907-4BB1-9F7F-0982D1AAB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AA6A7-CE32-4D49-9260-F15A69F579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921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F990A03-0DAF-4D69-BEAB-47261EBD0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0C036-8CD3-4C84-829E-F20FDA00501A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3" name="Rechteck 1031">
            <a:extLst>
              <a:ext uri="{FF2B5EF4-FFF2-40B4-BE49-F238E27FC236}">
                <a16:creationId xmlns:a16="http://schemas.microsoft.com/office/drawing/2014/main" id="{EDDD4E88-FC05-4300-95BC-FAC40BC78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736B01E-9079-40D7-99C0-A51A3A5AA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56607-6613-4F2C-9253-34AF44CA60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753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86D9482-76E0-4BEC-A3D1-7FAEC6640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4956F-967B-4E29-A4CD-DDE7EA1D770C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6" name="Rechteck 1031">
            <a:extLst>
              <a:ext uri="{FF2B5EF4-FFF2-40B4-BE49-F238E27FC236}">
                <a16:creationId xmlns:a16="http://schemas.microsoft.com/office/drawing/2014/main" id="{42C3AF01-63E6-47D8-B32A-72BC1888E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474A9A-099D-4B9D-8AF5-14C2CEF3B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48AD0-D6AD-4355-8D7D-81187DEF07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250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DF08511-C027-4399-8C44-A6BFD1423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7C01C-FD23-4D3A-BEC3-50399ABD16A4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6" name="Rechteck 1031">
            <a:extLst>
              <a:ext uri="{FF2B5EF4-FFF2-40B4-BE49-F238E27FC236}">
                <a16:creationId xmlns:a16="http://schemas.microsoft.com/office/drawing/2014/main" id="{4F9A1101-2F6F-4DC9-8477-C7444A7F3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4EF64B1-6AA6-482B-850D-A73C7E8E8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B96D9-6236-4BA2-9C55-1497A85D57A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383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>
            <a:extLst>
              <a:ext uri="{FF2B5EF4-FFF2-40B4-BE49-F238E27FC236}">
                <a16:creationId xmlns:a16="http://schemas.microsoft.com/office/drawing/2014/main" id="{5F0637B9-2572-487D-8AB2-F984B002AF7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32888" cy="6846888"/>
            <a:chOff x="0" y="0"/>
            <a:chExt cx="5753" cy="4313"/>
          </a:xfrm>
        </p:grpSpPr>
        <p:sp>
          <p:nvSpPr>
            <p:cNvPr id="1026" name="Form 1025">
              <a:extLst>
                <a:ext uri="{FF2B5EF4-FFF2-40B4-BE49-F238E27FC236}">
                  <a16:creationId xmlns:a16="http://schemas.microsoft.com/office/drawing/2014/main" id="{5E5B7B3D-A570-4A06-9061-4B99DAEBB4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59"/>
                <a:gd name="T55" fmla="*/ 0 h 3314"/>
                <a:gd name="T56" fmla="*/ 0 w 2359"/>
                <a:gd name="T57" fmla="*/ 0 h 33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952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2297" name="Form 1026">
              <a:extLst>
                <a:ext uri="{FF2B5EF4-FFF2-40B4-BE49-F238E27FC236}">
                  <a16:creationId xmlns:a16="http://schemas.microsoft.com/office/drawing/2014/main" id="{BB7A1F4A-2586-432B-B23C-4618BE0048D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0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 algn="ctr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029" name="Titelplatzhalter 1028">
            <a:extLst>
              <a:ext uri="{FF2B5EF4-FFF2-40B4-BE49-F238E27FC236}">
                <a16:creationId xmlns:a16="http://schemas.microsoft.com/office/drawing/2014/main" id="{D670F574-AC38-4DFB-9AD6-16B17854F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30" name="Textplatzhalter 1029">
            <a:extLst>
              <a:ext uri="{FF2B5EF4-FFF2-40B4-BE49-F238E27FC236}">
                <a16:creationId xmlns:a16="http://schemas.microsoft.com/office/drawing/2014/main" id="{CB65C5A7-9C25-4E09-ACBB-70612A22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Datumsplatzhalter 1030">
            <a:extLst>
              <a:ext uri="{FF2B5EF4-FFF2-40B4-BE49-F238E27FC236}">
                <a16:creationId xmlns:a16="http://schemas.microsoft.com/office/drawing/2014/main" id="{7EDCDF58-6E5F-474C-B8BF-9BC1DBB867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3ECF94D-6F0E-4D44-BF72-0C27F21AFA1E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12294" name="Rechteck 1031">
            <a:extLst>
              <a:ext uri="{FF2B5EF4-FFF2-40B4-BE49-F238E27FC236}">
                <a16:creationId xmlns:a16="http://schemas.microsoft.com/office/drawing/2014/main" id="{5AFAB1C1-C451-40DB-9C90-4F5F2D079D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3" name="Foliennummernplatzhalter 1032">
            <a:extLst>
              <a:ext uri="{FF2B5EF4-FFF2-40B4-BE49-F238E27FC236}">
                <a16:creationId xmlns:a16="http://schemas.microsoft.com/office/drawing/2014/main" id="{DA4336DE-1FD1-444C-92BA-7BC7EA9BDD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493058-0308-4CA4-93C5-A785E5FD415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14.em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1.bin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6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audio" Target="../media/audio17.wav"/><Relationship Id="rId4" Type="http://schemas.openxmlformats.org/officeDocument/2006/relationships/audio" Target="../media/audio1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audio" Target="../media/audio14.wav"/><Relationship Id="rId7" Type="http://schemas.openxmlformats.org/officeDocument/2006/relationships/oleObject" Target="../embeddings/oleObject12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5.wav"/><Relationship Id="rId5" Type="http://schemas.openxmlformats.org/officeDocument/2006/relationships/audio" Target="../media/audio8.wav"/><Relationship Id="rId4" Type="http://schemas.openxmlformats.org/officeDocument/2006/relationships/audio" Target="../media/audio1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audio" Target="../media/audio14.wav"/><Relationship Id="rId7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image" Target="../media/image30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17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audio" Target="../media/audio16.wav"/><Relationship Id="rId7" Type="http://schemas.openxmlformats.org/officeDocument/2006/relationships/oleObject" Target="../embeddings/oleObject17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1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5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0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1698EF67-99DC-49CC-9FAC-6FF485863B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3813" y="762000"/>
            <a:ext cx="7772400" cy="1143000"/>
          </a:xfrm>
          <a:noFill/>
        </p:spPr>
        <p:txBody>
          <a:bodyPr anchor="b"/>
          <a:lstStyle/>
          <a:p>
            <a:pPr marL="0" indent="0" algn="l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Strömungslehre Formelsammlung</a:t>
            </a:r>
          </a:p>
        </p:txBody>
      </p:sp>
      <p:sp>
        <p:nvSpPr>
          <p:cNvPr id="4098" name="Form 4097">
            <a:extLst>
              <a:ext uri="{FF2B5EF4-FFF2-40B4-BE49-F238E27FC236}">
                <a16:creationId xmlns:a16="http://schemas.microsoft.com/office/drawing/2014/main" id="{A9262F66-79BD-406E-AB5C-F0B4D7E448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6400800" cy="1752600"/>
          </a:xfrm>
          <a:noFill/>
        </p:spPr>
        <p:txBody>
          <a:bodyPr anchor="ctr"/>
          <a:lstStyle/>
          <a:p>
            <a:pPr marL="0" indent="0" defTabSz="914400"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by alexander voigts 1999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rm 13312">
            <a:extLst>
              <a:ext uri="{FF2B5EF4-FFF2-40B4-BE49-F238E27FC236}">
                <a16:creationId xmlns:a16="http://schemas.microsoft.com/office/drawing/2014/main" id="{971F6066-1ABE-4864-8856-3621843A9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e" charset="0"/>
                <a:cs typeface="Arial" panose="020B0604020202020204" pitchFamily="34" charset="0"/>
              </a:rPr>
              <a:t>Nict newtonsche Fluide</a:t>
            </a:r>
          </a:p>
        </p:txBody>
      </p:sp>
      <p:sp>
        <p:nvSpPr>
          <p:cNvPr id="13314" name="Rechteck 13313">
            <a:extLst>
              <a:ext uri="{FF2B5EF4-FFF2-40B4-BE49-F238E27FC236}">
                <a16:creationId xmlns:a16="http://schemas.microsoft.com/office/drawing/2014/main" id="{5F5C0890-18EA-4DC6-AC82-7922E07A1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8609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FF66"/>
                </a:solidFill>
                <a:latin typeface="Times New Roman" panose="02020603050405020304" pitchFamily="18" charset="0"/>
              </a:rPr>
              <a:t>Entspricht tan </a:t>
            </a:r>
            <a:r>
              <a:rPr lang="de-DE" altLang="de-DE">
                <a:solidFill>
                  <a:srgbClr val="CCFF66"/>
                </a:solidFill>
                <a:latin typeface="Symbol" panose="05050102010706020507" pitchFamily="18" charset="2"/>
              </a:rPr>
              <a:t>a </a:t>
            </a:r>
            <a:r>
              <a:rPr lang="de-DE" altLang="de-DE">
                <a:solidFill>
                  <a:srgbClr val="CCFF66"/>
                </a:solidFill>
                <a:latin typeface="Times New Roman" panose="02020603050405020304" pitchFamily="18" charset="0"/>
              </a:rPr>
              <a:t>nicht</a:t>
            </a:r>
            <a:r>
              <a:rPr lang="de-DE" altLang="de-DE">
                <a:solidFill>
                  <a:srgbClr val="CCFF66"/>
                </a:solidFill>
                <a:latin typeface="Symbol" panose="05050102010706020507" pitchFamily="18" charset="2"/>
              </a:rPr>
              <a:t> h </a:t>
            </a:r>
            <a:r>
              <a:rPr lang="de-DE" altLang="de-DE">
                <a:solidFill>
                  <a:srgbClr val="CCFF66"/>
                </a:solidFill>
                <a:latin typeface="Times New Roman" panose="02020603050405020304" pitchFamily="18" charset="0"/>
              </a:rPr>
              <a:t>, dann spricht man von nicht newtonschen Fluiden. Beispiele sind Suspensionen, Ölfarben und hüpfender Kitt</a:t>
            </a:r>
          </a:p>
        </p:txBody>
      </p:sp>
      <p:sp>
        <p:nvSpPr>
          <p:cNvPr id="13315" name="Ellipse 13314">
            <a:extLst>
              <a:ext uri="{FF2B5EF4-FFF2-40B4-BE49-F238E27FC236}">
                <a16:creationId xmlns:a16="http://schemas.microsoft.com/office/drawing/2014/main" id="{115155E0-49D1-470C-AFC5-29B6D9D14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3663950"/>
            <a:ext cx="673100" cy="7493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B2B2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3316" name="Ellipse 13315">
            <a:extLst>
              <a:ext uri="{FF2B5EF4-FFF2-40B4-BE49-F238E27FC236}">
                <a16:creationId xmlns:a16="http://schemas.microsoft.com/office/drawing/2014/main" id="{0FB22C0B-9C01-4ADF-8A6A-E0B5E613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4578350"/>
            <a:ext cx="673100" cy="7493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B2B2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3317" name="Ellipse 13316">
            <a:extLst>
              <a:ext uri="{FF2B5EF4-FFF2-40B4-BE49-F238E27FC236}">
                <a16:creationId xmlns:a16="http://schemas.microsoft.com/office/drawing/2014/main" id="{E49BDA33-E071-4A4D-B86C-0755DEA36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111750"/>
            <a:ext cx="673100" cy="7493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B2B2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7414" name="Rechteck 13317">
            <a:extLst>
              <a:ext uri="{FF2B5EF4-FFF2-40B4-BE49-F238E27FC236}">
                <a16:creationId xmlns:a16="http://schemas.microsoft.com/office/drawing/2014/main" id="{E6787F0D-9325-49EB-8829-05286D4D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5873750"/>
            <a:ext cx="9053513" cy="976313"/>
          </a:xfrm>
          <a:prstGeom prst="rect">
            <a:avLst/>
          </a:prstGeom>
          <a:gradFill rotWithShape="0">
            <a:gsLst>
              <a:gs pos="0">
                <a:srgbClr val="CBBC7F"/>
              </a:gs>
              <a:gs pos="50000">
                <a:schemeClr val="tx2"/>
              </a:gs>
              <a:gs pos="100000">
                <a:srgbClr val="CBBC7F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3319" name="Ellipse 13318">
            <a:extLst>
              <a:ext uri="{FF2B5EF4-FFF2-40B4-BE49-F238E27FC236}">
                <a16:creationId xmlns:a16="http://schemas.microsoft.com/office/drawing/2014/main" id="{E9938005-4018-49F9-96ED-29A41E8E9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4425950"/>
            <a:ext cx="673100" cy="7493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B2B2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3320" name="Ellipse 13319">
            <a:extLst>
              <a:ext uri="{FF2B5EF4-FFF2-40B4-BE49-F238E27FC236}">
                <a16:creationId xmlns:a16="http://schemas.microsoft.com/office/drawing/2014/main" id="{3E5F5656-4B29-4380-AB58-AAAD161EB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0" y="3435350"/>
            <a:ext cx="673100" cy="7493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B2B2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3321" name="Ellipse 13320">
            <a:extLst>
              <a:ext uri="{FF2B5EF4-FFF2-40B4-BE49-F238E27FC236}">
                <a16:creationId xmlns:a16="http://schemas.microsoft.com/office/drawing/2014/main" id="{8E19152D-A36D-493F-985C-26643EE70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0" y="2673350"/>
            <a:ext cx="673100" cy="7493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B2B2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3322" name="Ellipse 13321">
            <a:extLst>
              <a:ext uri="{FF2B5EF4-FFF2-40B4-BE49-F238E27FC236}">
                <a16:creationId xmlns:a16="http://schemas.microsoft.com/office/drawing/2014/main" id="{B56735C3-C987-4598-AF87-880EB6CC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3054350"/>
            <a:ext cx="673100" cy="749300"/>
          </a:xfrm>
          <a:prstGeom prst="ellipse">
            <a:avLst/>
          </a:prstGeom>
          <a:gradFill rotWithShape="0">
            <a:gsLst>
              <a:gs pos="0">
                <a:srgbClr val="CCFF66"/>
              </a:gs>
              <a:gs pos="100000">
                <a:srgbClr val="8EB247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3323" name="Ellipse 13322">
            <a:extLst>
              <a:ext uri="{FF2B5EF4-FFF2-40B4-BE49-F238E27FC236}">
                <a16:creationId xmlns:a16="http://schemas.microsoft.com/office/drawing/2014/main" id="{5F5105E8-DAF3-4337-93A4-3B4AA8132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0" y="3740150"/>
            <a:ext cx="673100" cy="749300"/>
          </a:xfrm>
          <a:prstGeom prst="ellipse">
            <a:avLst/>
          </a:prstGeom>
          <a:gradFill rotWithShape="0">
            <a:gsLst>
              <a:gs pos="0">
                <a:srgbClr val="CCFF66"/>
              </a:gs>
              <a:gs pos="100000">
                <a:srgbClr val="8EB247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3324" name="Ellipse 13323">
            <a:extLst>
              <a:ext uri="{FF2B5EF4-FFF2-40B4-BE49-F238E27FC236}">
                <a16:creationId xmlns:a16="http://schemas.microsoft.com/office/drawing/2014/main" id="{64854174-B1AF-43AF-BFE7-4AB1FD5AC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950" y="4502150"/>
            <a:ext cx="673100" cy="749300"/>
          </a:xfrm>
          <a:prstGeom prst="ellipse">
            <a:avLst/>
          </a:prstGeom>
          <a:gradFill rotWithShape="0">
            <a:gsLst>
              <a:gs pos="0">
                <a:srgbClr val="CCFF66"/>
              </a:gs>
              <a:gs pos="100000">
                <a:srgbClr val="8EB247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3325" name="Form 13324">
            <a:extLst>
              <a:ext uri="{FF2B5EF4-FFF2-40B4-BE49-F238E27FC236}">
                <a16:creationId xmlns:a16="http://schemas.microsoft.com/office/drawing/2014/main" id="{E3E9CFCA-FE4E-4356-9DF7-FE4CDB969350}"/>
              </a:ext>
            </a:extLst>
          </p:cNvPr>
          <p:cNvSpPr>
            <a:spLocks/>
          </p:cNvSpPr>
          <p:nvPr/>
        </p:nvSpPr>
        <p:spPr bwMode="auto">
          <a:xfrm>
            <a:off x="6248400" y="5451475"/>
            <a:ext cx="1470025" cy="561975"/>
          </a:xfrm>
          <a:custGeom>
            <a:avLst/>
            <a:gdLst>
              <a:gd name="T0" fmla="*/ 37 w 926"/>
              <a:gd name="T1" fmla="*/ 230 h 354"/>
              <a:gd name="T2" fmla="*/ 78 w 926"/>
              <a:gd name="T3" fmla="*/ 189 h 354"/>
              <a:gd name="T4" fmla="*/ 120 w 926"/>
              <a:gd name="T5" fmla="*/ 156 h 354"/>
              <a:gd name="T6" fmla="*/ 177 w 926"/>
              <a:gd name="T7" fmla="*/ 123 h 354"/>
              <a:gd name="T8" fmla="*/ 218 w 926"/>
              <a:gd name="T9" fmla="*/ 107 h 354"/>
              <a:gd name="T10" fmla="*/ 259 w 926"/>
              <a:gd name="T11" fmla="*/ 90 h 354"/>
              <a:gd name="T12" fmla="*/ 300 w 926"/>
              <a:gd name="T13" fmla="*/ 74 h 354"/>
              <a:gd name="T14" fmla="*/ 342 w 926"/>
              <a:gd name="T15" fmla="*/ 57 h 354"/>
              <a:gd name="T16" fmla="*/ 383 w 926"/>
              <a:gd name="T17" fmla="*/ 41 h 354"/>
              <a:gd name="T18" fmla="*/ 432 w 926"/>
              <a:gd name="T19" fmla="*/ 33 h 354"/>
              <a:gd name="T20" fmla="*/ 489 w 926"/>
              <a:gd name="T21" fmla="*/ 8 h 354"/>
              <a:gd name="T22" fmla="*/ 539 w 926"/>
              <a:gd name="T23" fmla="*/ 0 h 354"/>
              <a:gd name="T24" fmla="*/ 580 w 926"/>
              <a:gd name="T25" fmla="*/ 0 h 354"/>
              <a:gd name="T26" fmla="*/ 646 w 926"/>
              <a:gd name="T27" fmla="*/ 0 h 354"/>
              <a:gd name="T28" fmla="*/ 777 w 926"/>
              <a:gd name="T29" fmla="*/ 41 h 354"/>
              <a:gd name="T30" fmla="*/ 835 w 926"/>
              <a:gd name="T31" fmla="*/ 90 h 354"/>
              <a:gd name="T32" fmla="*/ 884 w 926"/>
              <a:gd name="T33" fmla="*/ 156 h 354"/>
              <a:gd name="T34" fmla="*/ 909 w 926"/>
              <a:gd name="T35" fmla="*/ 213 h 354"/>
              <a:gd name="T36" fmla="*/ 892 w 926"/>
              <a:gd name="T37" fmla="*/ 255 h 354"/>
              <a:gd name="T38" fmla="*/ 851 w 926"/>
              <a:gd name="T39" fmla="*/ 255 h 354"/>
              <a:gd name="T40" fmla="*/ 794 w 926"/>
              <a:gd name="T41" fmla="*/ 172 h 354"/>
              <a:gd name="T42" fmla="*/ 753 w 926"/>
              <a:gd name="T43" fmla="*/ 181 h 354"/>
              <a:gd name="T44" fmla="*/ 711 w 926"/>
              <a:gd name="T45" fmla="*/ 230 h 354"/>
              <a:gd name="T46" fmla="*/ 695 w 926"/>
              <a:gd name="T47" fmla="*/ 353 h 354"/>
              <a:gd name="T48" fmla="*/ 654 w 926"/>
              <a:gd name="T49" fmla="*/ 296 h 354"/>
              <a:gd name="T50" fmla="*/ 514 w 926"/>
              <a:gd name="T51" fmla="*/ 271 h 354"/>
              <a:gd name="T52" fmla="*/ 465 w 926"/>
              <a:gd name="T53" fmla="*/ 312 h 354"/>
              <a:gd name="T54" fmla="*/ 358 w 926"/>
              <a:gd name="T55" fmla="*/ 304 h 354"/>
              <a:gd name="T56" fmla="*/ 300 w 926"/>
              <a:gd name="T57" fmla="*/ 304 h 354"/>
              <a:gd name="T58" fmla="*/ 259 w 926"/>
              <a:gd name="T59" fmla="*/ 304 h 354"/>
              <a:gd name="T60" fmla="*/ 194 w 926"/>
              <a:gd name="T61" fmla="*/ 271 h 354"/>
              <a:gd name="T62" fmla="*/ 152 w 926"/>
              <a:gd name="T63" fmla="*/ 255 h 354"/>
              <a:gd name="T64" fmla="*/ 70 w 926"/>
              <a:gd name="T65" fmla="*/ 246 h 354"/>
              <a:gd name="T66" fmla="*/ 0 w 926"/>
              <a:gd name="T67" fmla="*/ 262 h 3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26"/>
              <a:gd name="T103" fmla="*/ 0 h 354"/>
              <a:gd name="T104" fmla="*/ 0 w 926"/>
              <a:gd name="T105" fmla="*/ 0 h 3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26" h="354">
                <a:moveTo>
                  <a:pt x="0" y="262"/>
                </a:moveTo>
                <a:lnTo>
                  <a:pt x="37" y="230"/>
                </a:lnTo>
                <a:lnTo>
                  <a:pt x="62" y="213"/>
                </a:lnTo>
                <a:lnTo>
                  <a:pt x="78" y="189"/>
                </a:lnTo>
                <a:lnTo>
                  <a:pt x="95" y="172"/>
                </a:lnTo>
                <a:lnTo>
                  <a:pt x="120" y="156"/>
                </a:lnTo>
                <a:lnTo>
                  <a:pt x="144" y="140"/>
                </a:lnTo>
                <a:lnTo>
                  <a:pt x="177" y="123"/>
                </a:lnTo>
                <a:lnTo>
                  <a:pt x="194" y="115"/>
                </a:lnTo>
                <a:lnTo>
                  <a:pt x="218" y="107"/>
                </a:lnTo>
                <a:lnTo>
                  <a:pt x="235" y="98"/>
                </a:lnTo>
                <a:lnTo>
                  <a:pt x="259" y="90"/>
                </a:lnTo>
                <a:lnTo>
                  <a:pt x="276" y="82"/>
                </a:lnTo>
                <a:lnTo>
                  <a:pt x="300" y="74"/>
                </a:lnTo>
                <a:lnTo>
                  <a:pt x="317" y="66"/>
                </a:lnTo>
                <a:lnTo>
                  <a:pt x="342" y="57"/>
                </a:lnTo>
                <a:lnTo>
                  <a:pt x="366" y="49"/>
                </a:lnTo>
                <a:lnTo>
                  <a:pt x="383" y="41"/>
                </a:lnTo>
                <a:lnTo>
                  <a:pt x="407" y="33"/>
                </a:lnTo>
                <a:lnTo>
                  <a:pt x="432" y="33"/>
                </a:lnTo>
                <a:lnTo>
                  <a:pt x="457" y="16"/>
                </a:lnTo>
                <a:lnTo>
                  <a:pt x="489" y="8"/>
                </a:lnTo>
                <a:lnTo>
                  <a:pt x="506" y="0"/>
                </a:lnTo>
                <a:lnTo>
                  <a:pt x="539" y="0"/>
                </a:lnTo>
                <a:lnTo>
                  <a:pt x="563" y="0"/>
                </a:lnTo>
                <a:lnTo>
                  <a:pt x="580" y="0"/>
                </a:lnTo>
                <a:lnTo>
                  <a:pt x="613" y="0"/>
                </a:lnTo>
                <a:lnTo>
                  <a:pt x="646" y="0"/>
                </a:lnTo>
                <a:lnTo>
                  <a:pt x="744" y="16"/>
                </a:lnTo>
                <a:lnTo>
                  <a:pt x="777" y="41"/>
                </a:lnTo>
                <a:lnTo>
                  <a:pt x="802" y="57"/>
                </a:lnTo>
                <a:lnTo>
                  <a:pt x="835" y="90"/>
                </a:lnTo>
                <a:lnTo>
                  <a:pt x="859" y="123"/>
                </a:lnTo>
                <a:lnTo>
                  <a:pt x="884" y="156"/>
                </a:lnTo>
                <a:lnTo>
                  <a:pt x="901" y="181"/>
                </a:lnTo>
                <a:lnTo>
                  <a:pt x="909" y="213"/>
                </a:lnTo>
                <a:lnTo>
                  <a:pt x="925" y="255"/>
                </a:lnTo>
                <a:lnTo>
                  <a:pt x="892" y="255"/>
                </a:lnTo>
                <a:lnTo>
                  <a:pt x="868" y="255"/>
                </a:lnTo>
                <a:lnTo>
                  <a:pt x="851" y="255"/>
                </a:lnTo>
                <a:lnTo>
                  <a:pt x="827" y="255"/>
                </a:lnTo>
                <a:lnTo>
                  <a:pt x="794" y="172"/>
                </a:lnTo>
                <a:lnTo>
                  <a:pt x="777" y="156"/>
                </a:lnTo>
                <a:lnTo>
                  <a:pt x="753" y="181"/>
                </a:lnTo>
                <a:lnTo>
                  <a:pt x="736" y="213"/>
                </a:lnTo>
                <a:lnTo>
                  <a:pt x="711" y="230"/>
                </a:lnTo>
                <a:lnTo>
                  <a:pt x="695" y="329"/>
                </a:lnTo>
                <a:lnTo>
                  <a:pt x="695" y="353"/>
                </a:lnTo>
                <a:lnTo>
                  <a:pt x="679" y="320"/>
                </a:lnTo>
                <a:lnTo>
                  <a:pt x="654" y="296"/>
                </a:lnTo>
                <a:lnTo>
                  <a:pt x="531" y="279"/>
                </a:lnTo>
                <a:lnTo>
                  <a:pt x="514" y="271"/>
                </a:lnTo>
                <a:lnTo>
                  <a:pt x="498" y="296"/>
                </a:lnTo>
                <a:lnTo>
                  <a:pt x="465" y="312"/>
                </a:lnTo>
                <a:lnTo>
                  <a:pt x="383" y="304"/>
                </a:lnTo>
                <a:lnTo>
                  <a:pt x="358" y="304"/>
                </a:lnTo>
                <a:lnTo>
                  <a:pt x="325" y="304"/>
                </a:lnTo>
                <a:lnTo>
                  <a:pt x="300" y="304"/>
                </a:lnTo>
                <a:lnTo>
                  <a:pt x="276" y="304"/>
                </a:lnTo>
                <a:lnTo>
                  <a:pt x="259" y="304"/>
                </a:lnTo>
                <a:lnTo>
                  <a:pt x="226" y="287"/>
                </a:lnTo>
                <a:lnTo>
                  <a:pt x="194" y="271"/>
                </a:lnTo>
                <a:lnTo>
                  <a:pt x="177" y="263"/>
                </a:lnTo>
                <a:lnTo>
                  <a:pt x="152" y="255"/>
                </a:lnTo>
                <a:lnTo>
                  <a:pt x="103" y="246"/>
                </a:lnTo>
                <a:lnTo>
                  <a:pt x="70" y="246"/>
                </a:lnTo>
                <a:lnTo>
                  <a:pt x="0" y="262"/>
                </a:lnTo>
              </a:path>
            </a:pathLst>
          </a:custGeom>
          <a:gradFill rotWithShape="0">
            <a:gsLst>
              <a:gs pos="0">
                <a:srgbClr val="CCFF66"/>
              </a:gs>
              <a:gs pos="100000">
                <a:srgbClr val="8EB247"/>
              </a:gs>
            </a:gsLst>
            <a:path path="rect">
              <a:fillToRect l="50000" t="50000" r="50000" b="50000"/>
            </a:path>
          </a:gradFill>
          <a:ln w="12700" cap="rnd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utoUpdateAnimBg="0"/>
      <p:bldP spid="13314" grpId="0" autoUpdateAnimBg="0"/>
      <p:bldP spid="13315" grpId="0" animBg="1"/>
      <p:bldP spid="13316" grpId="0" animBg="1"/>
      <p:bldP spid="13317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rm 14336">
            <a:extLst>
              <a:ext uri="{FF2B5EF4-FFF2-40B4-BE49-F238E27FC236}">
                <a16:creationId xmlns:a16="http://schemas.microsoft.com/office/drawing/2014/main" id="{8C635C0C-B285-469B-96FF-9E6EB44A34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3813" y="762000"/>
            <a:ext cx="7772400" cy="1143000"/>
          </a:xfrm>
          <a:noFill/>
        </p:spPr>
        <p:txBody>
          <a:bodyPr anchor="b"/>
          <a:lstStyle/>
          <a:p>
            <a:pPr marL="0" indent="0" algn="l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Hydrostatik / Aerostatik</a:t>
            </a:r>
          </a:p>
        </p:txBody>
      </p:sp>
      <p:sp>
        <p:nvSpPr>
          <p:cNvPr id="14338" name="Form 14337">
            <a:extLst>
              <a:ext uri="{FF2B5EF4-FFF2-40B4-BE49-F238E27FC236}">
                <a16:creationId xmlns:a16="http://schemas.microsoft.com/office/drawing/2014/main" id="{A82A9F34-2622-4CB6-9056-139DCEA320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6400800" cy="1752600"/>
          </a:xfrm>
          <a:noFill/>
        </p:spPr>
        <p:txBody>
          <a:bodyPr anchor="ctr"/>
          <a:lstStyle/>
          <a:p>
            <a:pPr marL="0" indent="0" defTabSz="914400"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2.1. Freie Oberfläche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ngle St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Stand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utoUpdateAnimBg="0"/>
      <p:bldP spid="1433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rm 15360">
            <a:extLst>
              <a:ext uri="{FF2B5EF4-FFF2-40B4-BE49-F238E27FC236}">
                <a16:creationId xmlns:a16="http://schemas.microsoft.com/office/drawing/2014/main" id="{D4A0C306-8746-4F92-B003-DA51E034D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Freie Oberfläche</a:t>
            </a:r>
          </a:p>
        </p:txBody>
      </p:sp>
      <p:sp>
        <p:nvSpPr>
          <p:cNvPr id="15362" name="Rechteck 15361">
            <a:extLst>
              <a:ext uri="{FF2B5EF4-FFF2-40B4-BE49-F238E27FC236}">
                <a16:creationId xmlns:a16="http://schemas.microsoft.com/office/drawing/2014/main" id="{0CF08A2B-79E6-4C56-A43E-DBB977C6B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88376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Die sich im gleichgewicht befindende freie Oberfläche einer flüssigkeit steht in jedem ihrer Punkte normal zu der angreifenden Kraft</a:t>
            </a:r>
          </a:p>
        </p:txBody>
      </p:sp>
      <p:grpSp>
        <p:nvGrpSpPr>
          <p:cNvPr id="1560" name="Group 11">
            <a:extLst>
              <a:ext uri="{FF2B5EF4-FFF2-40B4-BE49-F238E27FC236}">
                <a16:creationId xmlns:a16="http://schemas.microsoft.com/office/drawing/2014/main" id="{4A365952-4D12-4FB3-9186-DF63D20C0E3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429000"/>
            <a:ext cx="2971800" cy="1447800"/>
            <a:chOff x="336" y="2160"/>
            <a:chExt cx="1872" cy="912"/>
          </a:xfrm>
        </p:grpSpPr>
        <p:sp>
          <p:nvSpPr>
            <p:cNvPr id="19464" name="Gerade Verbindung 15362">
              <a:extLst>
                <a:ext uri="{FF2B5EF4-FFF2-40B4-BE49-F238E27FC236}">
                  <a16:creationId xmlns:a16="http://schemas.microsoft.com/office/drawing/2014/main" id="{F42C550F-4D55-4F78-B48A-C9CC93D91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2160"/>
              <a:ext cx="0" cy="91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5" name="Gerade Verbindung 15363">
              <a:extLst>
                <a:ext uri="{FF2B5EF4-FFF2-40B4-BE49-F238E27FC236}">
                  <a16:creationId xmlns:a16="http://schemas.microsoft.com/office/drawing/2014/main" id="{12AE736C-E29C-4496-B38D-B63119570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072"/>
              <a:ext cx="1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6" name="Gerade Verbindung 15364">
              <a:extLst>
                <a:ext uri="{FF2B5EF4-FFF2-40B4-BE49-F238E27FC236}">
                  <a16:creationId xmlns:a16="http://schemas.microsoft.com/office/drawing/2014/main" id="{EB5B7045-3426-4699-842A-AFF2AE7EA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2160"/>
              <a:ext cx="0" cy="91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7" name="Gerade Verbindung 15365">
              <a:extLst>
                <a:ext uri="{FF2B5EF4-FFF2-40B4-BE49-F238E27FC236}">
                  <a16:creationId xmlns:a16="http://schemas.microsoft.com/office/drawing/2014/main" id="{77E71B73-7E55-4D50-8B4C-E373598A9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2448"/>
              <a:ext cx="1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8" name="Gerade Verbindung 15366">
              <a:extLst>
                <a:ext uri="{FF2B5EF4-FFF2-40B4-BE49-F238E27FC236}">
                  <a16:creationId xmlns:a16="http://schemas.microsoft.com/office/drawing/2014/main" id="{D8CAC312-1CED-4D1A-982A-369E7BA9E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2160"/>
              <a:ext cx="1200" cy="72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9" name="Gerade Verbindung 15367">
              <a:extLst>
                <a:ext uri="{FF2B5EF4-FFF2-40B4-BE49-F238E27FC236}">
                  <a16:creationId xmlns:a16="http://schemas.microsoft.com/office/drawing/2014/main" id="{F5792C4B-6FE5-4419-A37C-628A1B3E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448"/>
              <a:ext cx="0" cy="62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0" name="Form 15368">
              <a:extLst>
                <a:ext uri="{FF2B5EF4-FFF2-40B4-BE49-F238E27FC236}">
                  <a16:creationId xmlns:a16="http://schemas.microsoft.com/office/drawing/2014/main" id="{A5CE36A4-C4A2-4FA6-8966-492C21BDC8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620000">
              <a:off x="436" y="2260"/>
              <a:ext cx="88" cy="184"/>
            </a:xfrm>
            <a:prstGeom prst="triangle">
              <a:avLst>
                <a:gd name="adj" fmla="val 49995"/>
              </a:avLst>
            </a:prstGeom>
            <a:solidFill>
              <a:srgbClr val="FF66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9471" name="Gerade Verbindung 15369">
              <a:extLst>
                <a:ext uri="{FF2B5EF4-FFF2-40B4-BE49-F238E27FC236}">
                  <a16:creationId xmlns:a16="http://schemas.microsoft.com/office/drawing/2014/main" id="{75620513-0D51-4755-86DC-42EC78597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880"/>
              <a:ext cx="672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372" name="Rechteck 15371">
            <a:extLst>
              <a:ext uri="{FF2B5EF4-FFF2-40B4-BE49-F238E27FC236}">
                <a16:creationId xmlns:a16="http://schemas.microsoft.com/office/drawing/2014/main" id="{E7468465-001C-4299-93E3-014E7AD3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81400"/>
            <a:ext cx="32004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400">
                <a:latin typeface="Times New Roman" panose="02020603050405020304" pitchFamily="18" charset="0"/>
              </a:rPr>
              <a:t>dm</a:t>
            </a:r>
          </a:p>
          <a:p>
            <a:pPr>
              <a:spcBef>
                <a:spcPct val="50000"/>
              </a:spcBef>
            </a:pPr>
            <a:endParaRPr lang="de-DE" altLang="de-DE" sz="1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400">
                <a:latin typeface="Times New Roman" panose="02020603050405020304" pitchFamily="18" charset="0"/>
              </a:rPr>
              <a:t>		a</a:t>
            </a:r>
          </a:p>
          <a:p>
            <a:pPr>
              <a:spcBef>
                <a:spcPct val="50000"/>
              </a:spcBef>
            </a:pPr>
            <a:endParaRPr lang="de-DE" altLang="de-DE" sz="1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400">
                <a:latin typeface="Times New Roman" panose="02020603050405020304" pitchFamily="18" charset="0"/>
              </a:rPr>
              <a:t>   dG</a:t>
            </a:r>
          </a:p>
        </p:txBody>
      </p:sp>
      <p:sp>
        <p:nvSpPr>
          <p:cNvPr id="19461" name="Gerade Verbindung 15372">
            <a:extLst>
              <a:ext uri="{FF2B5EF4-FFF2-40B4-BE49-F238E27FC236}">
                <a16:creationId xmlns:a16="http://schemas.microsoft.com/office/drawing/2014/main" id="{96154249-76BB-4F13-94E1-FEE71321C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733800"/>
            <a:ext cx="9144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4" name="Rechteck 15373">
            <a:extLst>
              <a:ext uri="{FF2B5EF4-FFF2-40B4-BE49-F238E27FC236}">
                <a16:creationId xmlns:a16="http://schemas.microsoft.com/office/drawing/2014/main" id="{1A4DCEAF-AA95-4AD2-8266-DE6B78DAB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657600"/>
            <a:ext cx="3886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Bewegungsrichtung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gleichmäßige Beschleunigung</a:t>
            </a:r>
          </a:p>
        </p:txBody>
      </p:sp>
      <p:sp>
        <p:nvSpPr>
          <p:cNvPr id="15375" name="Rechteck 15374">
            <a:extLst>
              <a:ext uri="{FF2B5EF4-FFF2-40B4-BE49-F238E27FC236}">
                <a16:creationId xmlns:a16="http://schemas.microsoft.com/office/drawing/2014/main" id="{C377C43E-2178-4558-83F3-EBE49F344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181600"/>
            <a:ext cx="6323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dG =dm*g Schwerkraft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dF</a:t>
            </a:r>
            <a:r>
              <a:rPr lang="de-DE" altLang="de-DE" baseline="-25000">
                <a:latin typeface="Times New Roman" panose="02020603050405020304" pitchFamily="18" charset="0"/>
              </a:rPr>
              <a:t>a</a:t>
            </a:r>
            <a:r>
              <a:rPr lang="de-DE" altLang="de-DE">
                <a:latin typeface="Times New Roman" panose="02020603050405020304" pitchFamily="18" charset="0"/>
              </a:rPr>
              <a:t> =dm*a Trägheitskraft gegen die Beschleuni-gung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ngle St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Stand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utoUpdateAnimBg="0"/>
      <p:bldP spid="15362" grpId="0" autoUpdateAnimBg="0"/>
      <p:bldP spid="15372" grpId="0" build="p" autoUpdateAnimBg="0"/>
      <p:bldP spid="15374" grpId="0" build="p" autoUpdateAnimBg="0"/>
      <p:bldP spid="1537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echteck 16384">
            <a:extLst>
              <a:ext uri="{FF2B5EF4-FFF2-40B4-BE49-F238E27FC236}">
                <a16:creationId xmlns:a16="http://schemas.microsoft.com/office/drawing/2014/main" id="{14A44AF6-D8B1-4DE3-A9DF-23288377C86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321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hteck 16385">
            <a:extLst>
              <a:ext uri="{FF2B5EF4-FFF2-40B4-BE49-F238E27FC236}">
                <a16:creationId xmlns:a16="http://schemas.microsoft.com/office/drawing/2014/main" id="{9FDE68D4-A38C-484E-8280-454A14D60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"/>
            <a:ext cx="426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dR =Resultierende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dz = dm +  </a:t>
            </a:r>
            <a:r>
              <a:rPr lang="de-DE" altLang="de-DE">
                <a:latin typeface="Symbol" panose="05050102010706020507" pitchFamily="18" charset="2"/>
              </a:rPr>
              <a:t>w</a:t>
            </a:r>
            <a:r>
              <a:rPr lang="de-DE" altLang="de-DE">
                <a:latin typeface="Times New Roman" panose="02020603050405020304" pitchFamily="18" charset="0"/>
              </a:rPr>
              <a:t>^2           Fliehkraft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dG = dm * q             Schwerkraft</a:t>
            </a:r>
          </a:p>
        </p:txBody>
      </p:sp>
      <p:grpSp>
        <p:nvGrpSpPr>
          <p:cNvPr id="1840" name="Group 18">
            <a:extLst>
              <a:ext uri="{FF2B5EF4-FFF2-40B4-BE49-F238E27FC236}">
                <a16:creationId xmlns:a16="http://schemas.microsoft.com/office/drawing/2014/main" id="{058DB10B-8E75-41B5-8603-2F272C514B7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133600"/>
            <a:ext cx="4570413" cy="3013075"/>
            <a:chOff x="2880" y="1344"/>
            <a:chExt cx="2879" cy="1898"/>
          </a:xfrm>
        </p:grpSpPr>
        <p:sp>
          <p:nvSpPr>
            <p:cNvPr id="20486" name="Gerade Verbindung 16386">
              <a:extLst>
                <a:ext uri="{FF2B5EF4-FFF2-40B4-BE49-F238E27FC236}">
                  <a16:creationId xmlns:a16="http://schemas.microsoft.com/office/drawing/2014/main" id="{754DCDCC-401B-4307-8479-6344DAA0D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584"/>
              <a:ext cx="0" cy="134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87" name="Gerade Verbindung 16387">
              <a:extLst>
                <a:ext uri="{FF2B5EF4-FFF2-40B4-BE49-F238E27FC236}">
                  <a16:creationId xmlns:a16="http://schemas.microsoft.com/office/drawing/2014/main" id="{F6F1E4DE-A568-412F-8775-06C7B5B6B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928"/>
              <a:ext cx="235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88" name="Form 16388">
              <a:extLst>
                <a:ext uri="{FF2B5EF4-FFF2-40B4-BE49-F238E27FC236}">
                  <a16:creationId xmlns:a16="http://schemas.microsoft.com/office/drawing/2014/main" id="{5CE39C2B-E40D-433C-82A0-3A305A0BC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872"/>
              <a:ext cx="1008" cy="672"/>
            </a:xfrm>
            <a:custGeom>
              <a:avLst/>
              <a:gdLst>
                <a:gd name="T0" fmla="*/ 1008 w 21600"/>
                <a:gd name="T1" fmla="*/ 672 h 21600"/>
                <a:gd name="T2" fmla="*/ 0 w 21600"/>
                <a:gd name="T3" fmla="*/ 0 h 21600"/>
                <a:gd name="T4" fmla="*/ 1008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0489" name="Form 16389">
              <a:extLst>
                <a:ext uri="{FF2B5EF4-FFF2-40B4-BE49-F238E27FC236}">
                  <a16:creationId xmlns:a16="http://schemas.microsoft.com/office/drawing/2014/main" id="{FD52EC80-69E3-4D6A-A22D-5F09497E4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536"/>
              <a:ext cx="1344" cy="1008"/>
            </a:xfrm>
            <a:custGeom>
              <a:avLst/>
              <a:gdLst>
                <a:gd name="T0" fmla="*/ 1344 w 21600"/>
                <a:gd name="T1" fmla="*/ 0 h 21600"/>
                <a:gd name="T2" fmla="*/ 0 w 21600"/>
                <a:gd name="T3" fmla="*/ 100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0490" name="Gerade Verbindung 16390">
              <a:extLst>
                <a:ext uri="{FF2B5EF4-FFF2-40B4-BE49-F238E27FC236}">
                  <a16:creationId xmlns:a16="http://schemas.microsoft.com/office/drawing/2014/main" id="{0CF77343-B121-4BE0-BD8F-599EDABE98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6" y="1536"/>
              <a:ext cx="0" cy="14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1" name="Gerade Verbindung 16391">
              <a:extLst>
                <a:ext uri="{FF2B5EF4-FFF2-40B4-BE49-F238E27FC236}">
                  <a16:creationId xmlns:a16="http://schemas.microsoft.com/office/drawing/2014/main" id="{7D1D5977-7A8A-4978-A3C1-D7D41EF76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256"/>
              <a:ext cx="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2" name="Gerade Verbindung 16392">
              <a:extLst>
                <a:ext uri="{FF2B5EF4-FFF2-40B4-BE49-F238E27FC236}">
                  <a16:creationId xmlns:a16="http://schemas.microsoft.com/office/drawing/2014/main" id="{4FE1CEE8-CC13-43BA-96D0-1DCFD2640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2256"/>
              <a:ext cx="0" cy="67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3" name="Gerade Verbindung 16393">
              <a:extLst>
                <a:ext uri="{FF2B5EF4-FFF2-40B4-BE49-F238E27FC236}">
                  <a16:creationId xmlns:a16="http://schemas.microsoft.com/office/drawing/2014/main" id="{F3E00C6B-6FB8-4F03-8F07-B81C1A208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256"/>
              <a:ext cx="0" cy="67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4" name="Gerade Verbindung 16394">
              <a:extLst>
                <a:ext uri="{FF2B5EF4-FFF2-40B4-BE49-F238E27FC236}">
                  <a16:creationId xmlns:a16="http://schemas.microsoft.com/office/drawing/2014/main" id="{419A5C05-9FAE-4010-9FC6-E10D768E2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256"/>
              <a:ext cx="432" cy="67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5" name="Gerade Verbindung 16395">
              <a:extLst>
                <a:ext uri="{FF2B5EF4-FFF2-40B4-BE49-F238E27FC236}">
                  <a16:creationId xmlns:a16="http://schemas.microsoft.com/office/drawing/2014/main" id="{FCEA397C-873F-480E-923F-10879F9E3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544"/>
              <a:ext cx="235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6" name="Gerade Verbindung 16396">
              <a:extLst>
                <a:ext uri="{FF2B5EF4-FFF2-40B4-BE49-F238E27FC236}">
                  <a16:creationId xmlns:a16="http://schemas.microsoft.com/office/drawing/2014/main" id="{4D0540AD-0869-4AED-84E9-BF58D69F8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4" y="1920"/>
              <a:ext cx="1968" cy="33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7" name="Gerade Verbindung 16397">
              <a:extLst>
                <a:ext uri="{FF2B5EF4-FFF2-40B4-BE49-F238E27FC236}">
                  <a16:creationId xmlns:a16="http://schemas.microsoft.com/office/drawing/2014/main" id="{CB6E763F-1CDD-48E8-B68C-579934A63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824"/>
              <a:ext cx="52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498" name="Form 16398">
              <a:extLst>
                <a:ext uri="{FF2B5EF4-FFF2-40B4-BE49-F238E27FC236}">
                  <a16:creationId xmlns:a16="http://schemas.microsoft.com/office/drawing/2014/main" id="{4DC7023A-E826-4848-AC37-AF89BFB66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1440"/>
              <a:ext cx="192" cy="240"/>
            </a:xfrm>
            <a:custGeom>
              <a:avLst/>
              <a:gdLst>
                <a:gd name="T0" fmla="*/ 192 w 21600"/>
                <a:gd name="T1" fmla="*/ 240 h 21600"/>
                <a:gd name="T2" fmla="*/ 0 w 21600"/>
                <a:gd name="T3" fmla="*/ 0 h 21600"/>
                <a:gd name="T4" fmla="*/ 192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0499" name="Form 16399">
              <a:extLst>
                <a:ext uri="{FF2B5EF4-FFF2-40B4-BE49-F238E27FC236}">
                  <a16:creationId xmlns:a16="http://schemas.microsoft.com/office/drawing/2014/main" id="{C508A842-D1F9-448F-9847-7A43B8A95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440"/>
              <a:ext cx="240" cy="240"/>
            </a:xfrm>
            <a:custGeom>
              <a:avLst/>
              <a:gdLst>
                <a:gd name="T0" fmla="*/ 240 w 21600"/>
                <a:gd name="T1" fmla="*/ 0 h 21600"/>
                <a:gd name="T2" fmla="*/ 0 w 21600"/>
                <a:gd name="T3" fmla="*/ 24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 algn="ctr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6401" name="Rechteck 16400">
              <a:extLst>
                <a:ext uri="{FF2B5EF4-FFF2-40B4-BE49-F238E27FC236}">
                  <a16:creationId xmlns:a16="http://schemas.microsoft.com/office/drawing/2014/main" id="{88E39C93-391E-4753-9CE1-00728AC0E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344"/>
              <a:ext cx="2879" cy="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        dm                      </a:t>
              </a:r>
            </a:p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                                 T                   dz</a:t>
              </a:r>
            </a:p>
            <a:p>
              <a:pPr>
                <a:spcBef>
                  <a:spcPct val="50000"/>
                </a:spcBef>
              </a:pPr>
              <a:endParaRPr lang="de-DE" altLang="de-DE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endParaRPr lang="de-DE" altLang="de-DE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                                      dG          dR</a:t>
              </a:r>
            </a:p>
          </p:txBody>
        </p:sp>
      </p:grpSp>
      <p:pic>
        <p:nvPicPr>
          <p:cNvPr id="20484" name="Rechteck 16402">
            <a:extLst>
              <a:ext uri="{FF2B5EF4-FFF2-40B4-BE49-F238E27FC236}">
                <a16:creationId xmlns:a16="http://schemas.microsoft.com/office/drawing/2014/main" id="{4F378715-E21B-4859-94C1-982914F1D75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7588"/>
            <a:ext cx="372268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Rechteck 16403">
            <a:extLst>
              <a:ext uri="{FF2B5EF4-FFF2-40B4-BE49-F238E27FC236}">
                <a16:creationId xmlns:a16="http://schemas.microsoft.com/office/drawing/2014/main" id="{8E8D2633-CE44-4168-996D-56CDA0503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638800"/>
            <a:ext cx="51800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z = vertikale Koordinate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dC = Fliehkraft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rm 17408">
            <a:extLst>
              <a:ext uri="{FF2B5EF4-FFF2-40B4-BE49-F238E27FC236}">
                <a16:creationId xmlns:a16="http://schemas.microsoft.com/office/drawing/2014/main" id="{5E5EB361-943F-4056-BBC4-E5618FA012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3813" y="762000"/>
            <a:ext cx="7772400" cy="1143000"/>
          </a:xfrm>
          <a:noFill/>
        </p:spPr>
        <p:txBody>
          <a:bodyPr anchor="b"/>
          <a:lstStyle/>
          <a:p>
            <a:pPr marL="0" indent="0" algn="l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2.2. Hydrostatischer Druck</a:t>
            </a:r>
          </a:p>
        </p:txBody>
      </p:sp>
      <p:sp>
        <p:nvSpPr>
          <p:cNvPr id="17410" name="Form 17409">
            <a:extLst>
              <a:ext uri="{FF2B5EF4-FFF2-40B4-BE49-F238E27FC236}">
                <a16:creationId xmlns:a16="http://schemas.microsoft.com/office/drawing/2014/main" id="{86D8AA94-2020-4321-B5A9-6A05D06BD3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6400800" cy="1752600"/>
          </a:xfrm>
          <a:noFill/>
        </p:spPr>
        <p:txBody>
          <a:bodyPr anchor="ctr"/>
          <a:lstStyle/>
          <a:p>
            <a:pPr marL="0" indent="0" defTabSz="914400"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2.2.1. Grundbegriffe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hteck 18432">
            <a:extLst>
              <a:ext uri="{FF2B5EF4-FFF2-40B4-BE49-F238E27FC236}">
                <a16:creationId xmlns:a16="http://schemas.microsoft.com/office/drawing/2014/main" id="{FB49734B-B5BD-4C52-961F-718D5D4CD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1536700"/>
            <a:ext cx="6680200" cy="1574800"/>
          </a:xfrm>
          <a:prstGeom prst="rect">
            <a:avLst/>
          </a:prstGeom>
          <a:pattFill prst="smConfetti">
            <a:fgClr>
              <a:srgbClr val="FF6699"/>
            </a:fgClr>
            <a:bgClr>
              <a:schemeClr val="bg1"/>
            </a:bgClr>
          </a:pattFill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8434" name="Form 18433">
            <a:extLst>
              <a:ext uri="{FF2B5EF4-FFF2-40B4-BE49-F238E27FC236}">
                <a16:creationId xmlns:a16="http://schemas.microsoft.com/office/drawing/2014/main" id="{01B7CE0F-2239-46FF-AEBE-6941A6817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2.1. Grundbegriffe</a:t>
            </a: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85AAF80C-3698-4CDE-B36F-84904506BE3E}"/>
              </a:ext>
            </a:extLst>
          </p:cNvPr>
          <p:cNvGraphicFramePr>
            <a:graphicFrameLocks/>
          </p:cNvGraphicFramePr>
          <p:nvPr/>
        </p:nvGraphicFramePr>
        <p:xfrm>
          <a:off x="1195388" y="1752600"/>
          <a:ext cx="56610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2171520" imgH="393480" progId="Equation.2">
                  <p:embed/>
                </p:oleObj>
              </mc:Choice>
              <mc:Fallback>
                <p:oleObj name="Formel" r:id="rId6" imgW="2171520" imgH="393480" progId="Equation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1752600"/>
                        <a:ext cx="56610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hteck 18435">
            <a:extLst>
              <a:ext uri="{FF2B5EF4-FFF2-40B4-BE49-F238E27FC236}">
                <a16:creationId xmlns:a16="http://schemas.microsoft.com/office/drawing/2014/main" id="{C3BBE763-8039-4F49-BCC2-CE98A3604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267200"/>
            <a:ext cx="7162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dF</a:t>
            </a:r>
            <a:r>
              <a:rPr lang="de-DE" altLang="de-DE" baseline="-25000">
                <a:latin typeface="Times New Roman" panose="02020603050405020304" pitchFamily="18" charset="0"/>
              </a:rPr>
              <a:t>U</a:t>
            </a:r>
            <a:r>
              <a:rPr lang="de-DE" altLang="de-DE">
                <a:latin typeface="Times New Roman" panose="02020603050405020304" pitchFamily="18" charset="0"/>
              </a:rPr>
              <a:t>= Normalkraft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dA  = gedrückte Fläche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Einheit 1 Pa = 1 N/m² =(1kg*m/s² /m²)=1(kg/(s*m²)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St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  <p:bldP spid="18434" grpId="0" autoUpdateAnimBg="0"/>
      <p:bldP spid="1843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7">
            <a:extLst>
              <a:ext uri="{FF2B5EF4-FFF2-40B4-BE49-F238E27FC236}">
                <a16:creationId xmlns:a16="http://schemas.microsoft.com/office/drawing/2014/main" id="{8568CFE5-0EA6-43E1-B941-3AB2BB1A580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14400"/>
            <a:ext cx="7848600" cy="3505200"/>
            <a:chOff x="240" y="576"/>
            <a:chExt cx="4944" cy="2208"/>
          </a:xfrm>
        </p:grpSpPr>
        <p:sp>
          <p:nvSpPr>
            <p:cNvPr id="22542" name="Gerade Verbindung 19456">
              <a:extLst>
                <a:ext uri="{FF2B5EF4-FFF2-40B4-BE49-F238E27FC236}">
                  <a16:creationId xmlns:a16="http://schemas.microsoft.com/office/drawing/2014/main" id="{ACD6108C-E0ED-4ADE-8E11-8DFDCE8B2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624"/>
              <a:ext cx="0" cy="2112"/>
            </a:xfrm>
            <a:prstGeom prst="line">
              <a:avLst/>
            </a:prstGeom>
            <a:noFill/>
            <a:ln w="508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3" name="Gerade Verbindung 19457">
              <a:extLst>
                <a:ext uri="{FF2B5EF4-FFF2-40B4-BE49-F238E27FC236}">
                  <a16:creationId xmlns:a16="http://schemas.microsoft.com/office/drawing/2014/main" id="{E7F90A1D-F144-4F4C-88E7-47B7D1E03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736"/>
              <a:ext cx="1920" cy="0"/>
            </a:xfrm>
            <a:prstGeom prst="line">
              <a:avLst/>
            </a:prstGeom>
            <a:noFill/>
            <a:ln w="508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4" name="Gerade Verbindung 19458">
              <a:extLst>
                <a:ext uri="{FF2B5EF4-FFF2-40B4-BE49-F238E27FC236}">
                  <a16:creationId xmlns:a16="http://schemas.microsoft.com/office/drawing/2014/main" id="{36CCA794-450D-46AE-A087-CFA57ED679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576"/>
              <a:ext cx="0" cy="2160"/>
            </a:xfrm>
            <a:prstGeom prst="line">
              <a:avLst/>
            </a:prstGeom>
            <a:noFill/>
            <a:ln w="508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5" name="Gerade Verbindung 19459">
              <a:extLst>
                <a:ext uri="{FF2B5EF4-FFF2-40B4-BE49-F238E27FC236}">
                  <a16:creationId xmlns:a16="http://schemas.microsoft.com/office/drawing/2014/main" id="{05DA9D34-9A32-4B87-924B-61A1064D4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576"/>
              <a:ext cx="0" cy="2208"/>
            </a:xfrm>
            <a:prstGeom prst="line">
              <a:avLst/>
            </a:prstGeom>
            <a:noFill/>
            <a:ln w="508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6" name="Gerade Verbindung 19460">
              <a:extLst>
                <a:ext uri="{FF2B5EF4-FFF2-40B4-BE49-F238E27FC236}">
                  <a16:creationId xmlns:a16="http://schemas.microsoft.com/office/drawing/2014/main" id="{27DA62C6-06E8-4BC4-A602-3883466BD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784"/>
              <a:ext cx="1824" cy="0"/>
            </a:xfrm>
            <a:prstGeom prst="line">
              <a:avLst/>
            </a:prstGeom>
            <a:noFill/>
            <a:ln w="508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7" name="Gerade Verbindung 19461">
              <a:extLst>
                <a:ext uri="{FF2B5EF4-FFF2-40B4-BE49-F238E27FC236}">
                  <a16:creationId xmlns:a16="http://schemas.microsoft.com/office/drawing/2014/main" id="{EF8384F5-7D1B-48B9-8F88-DBB438443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4" y="576"/>
              <a:ext cx="0" cy="2208"/>
            </a:xfrm>
            <a:prstGeom prst="line">
              <a:avLst/>
            </a:prstGeom>
            <a:noFill/>
            <a:ln w="508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540" name="Group 18">
            <a:extLst>
              <a:ext uri="{FF2B5EF4-FFF2-40B4-BE49-F238E27FC236}">
                <a16:creationId xmlns:a16="http://schemas.microsoft.com/office/drawing/2014/main" id="{356D840F-8E29-4E19-8960-FC057AED4A34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066800"/>
            <a:ext cx="6858000" cy="2743200"/>
            <a:chOff x="624" y="672"/>
            <a:chExt cx="4320" cy="1728"/>
          </a:xfrm>
        </p:grpSpPr>
        <p:sp>
          <p:nvSpPr>
            <p:cNvPr id="22532" name="Gerade Verbindung 19463">
              <a:extLst>
                <a:ext uri="{FF2B5EF4-FFF2-40B4-BE49-F238E27FC236}">
                  <a16:creationId xmlns:a16="http://schemas.microsoft.com/office/drawing/2014/main" id="{5464A1CC-77DB-466C-8536-730C3E39D4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536"/>
              <a:ext cx="1152" cy="43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3" name="Gerade Verbindung 19464">
              <a:extLst>
                <a:ext uri="{FF2B5EF4-FFF2-40B4-BE49-F238E27FC236}">
                  <a16:creationId xmlns:a16="http://schemas.microsoft.com/office/drawing/2014/main" id="{1ACCD343-C8E7-4782-9787-18D333676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0" y="672"/>
              <a:ext cx="432" cy="110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4" name="Form 19465">
              <a:extLst>
                <a:ext uri="{FF2B5EF4-FFF2-40B4-BE49-F238E27FC236}">
                  <a16:creationId xmlns:a16="http://schemas.microsoft.com/office/drawing/2014/main" id="{ECA57DB6-2613-4C86-8CE5-2B06D5DF8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584"/>
              <a:ext cx="144" cy="288"/>
            </a:xfrm>
            <a:custGeom>
              <a:avLst/>
              <a:gdLst>
                <a:gd name="T0" fmla="*/ 0 w 21600"/>
                <a:gd name="T1" fmla="*/ 288 h 21599"/>
                <a:gd name="T2" fmla="*/ 143 w 21600"/>
                <a:gd name="T3" fmla="*/ 0 h 21599"/>
                <a:gd name="T4" fmla="*/ 144 w 21600"/>
                <a:gd name="T5" fmla="*/ 288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0 w 21600"/>
                <a:gd name="T12" fmla="*/ 0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28"/>
                    <a:pt x="9579" y="81"/>
                    <a:pt x="21449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28"/>
                    <a:pt x="9579" y="81"/>
                    <a:pt x="21449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2535" name="Ellipse 19466">
              <a:extLst>
                <a:ext uri="{FF2B5EF4-FFF2-40B4-BE49-F238E27FC236}">
                  <a16:creationId xmlns:a16="http://schemas.microsoft.com/office/drawing/2014/main" id="{BB2AB274-3912-4E83-9357-D7997E585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1684"/>
              <a:ext cx="40" cy="4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2536" name="Gerade Verbindung 19467">
              <a:extLst>
                <a:ext uri="{FF2B5EF4-FFF2-40B4-BE49-F238E27FC236}">
                  <a16:creationId xmlns:a16="http://schemas.microsoft.com/office/drawing/2014/main" id="{0CD71A17-BEF8-41CA-ACAE-F82BA69E06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1776"/>
              <a:ext cx="288" cy="57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7" name="Gerade Verbindung 19468">
              <a:extLst>
                <a:ext uri="{FF2B5EF4-FFF2-40B4-BE49-F238E27FC236}">
                  <a16:creationId xmlns:a16="http://schemas.microsoft.com/office/drawing/2014/main" id="{EFC23BB2-AD3F-4633-924B-04F5E0DDE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920"/>
              <a:ext cx="96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8" name="Gerade Verbindung 19469">
              <a:extLst>
                <a:ext uri="{FF2B5EF4-FFF2-40B4-BE49-F238E27FC236}">
                  <a16:creationId xmlns:a16="http://schemas.microsoft.com/office/drawing/2014/main" id="{7DA10EE4-E0F4-442F-A84E-B29F0ED87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2064"/>
              <a:ext cx="192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9" name="Gerade Verbindung 19470">
              <a:extLst>
                <a:ext uri="{FF2B5EF4-FFF2-40B4-BE49-F238E27FC236}">
                  <a16:creationId xmlns:a16="http://schemas.microsoft.com/office/drawing/2014/main" id="{1852BD74-3017-41E8-91C7-01DCA0E05E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32" y="1824"/>
              <a:ext cx="96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0" name="Gerade Verbindung 19471">
              <a:extLst>
                <a:ext uri="{FF2B5EF4-FFF2-40B4-BE49-F238E27FC236}">
                  <a16:creationId xmlns:a16="http://schemas.microsoft.com/office/drawing/2014/main" id="{689D5EDA-1478-4BA8-8CFA-0FEF3FA59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768"/>
              <a:ext cx="528" cy="163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1" name="Gerade Verbindung 19472">
              <a:extLst>
                <a:ext uri="{FF2B5EF4-FFF2-40B4-BE49-F238E27FC236}">
                  <a16:creationId xmlns:a16="http://schemas.microsoft.com/office/drawing/2014/main" id="{FCC4CB68-0E2C-4DE5-BC42-0AE27715D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200"/>
              <a:ext cx="768" cy="2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475" name="Rechteck 19474">
            <a:extLst>
              <a:ext uri="{FF2B5EF4-FFF2-40B4-BE49-F238E27FC236}">
                <a16:creationId xmlns:a16="http://schemas.microsoft.com/office/drawing/2014/main" id="{CEE68B14-CFF4-4BB3-8743-BEA18A155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6800"/>
            <a:ext cx="860901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           dF</a:t>
            </a:r>
            <a:r>
              <a:rPr lang="de-DE" altLang="de-DE" baseline="-25000">
                <a:latin typeface="Times New Roman" panose="02020603050405020304" pitchFamily="18" charset="0"/>
              </a:rPr>
              <a:t>U</a:t>
            </a: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					         F</a:t>
            </a:r>
            <a:r>
              <a:rPr lang="de-DE" altLang="de-DE" baseline="-25000">
                <a:latin typeface="Times New Roman" panose="02020603050405020304" pitchFamily="18" charset="0"/>
              </a:rPr>
              <a:t>W</a:t>
            </a: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				dA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     R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Rechteck 20480">
            <a:extLst>
              <a:ext uri="{FF2B5EF4-FFF2-40B4-BE49-F238E27FC236}">
                <a16:creationId xmlns:a16="http://schemas.microsoft.com/office/drawing/2014/main" id="{6BD2A633-E6AE-433F-AB44-0756B94D976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2413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hteck 21504">
            <a:extLst>
              <a:ext uri="{FF2B5EF4-FFF2-40B4-BE49-F238E27FC236}">
                <a16:creationId xmlns:a16="http://schemas.microsoft.com/office/drawing/2014/main" id="{137843A5-F715-4F40-B337-512E98A0A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27432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Im Inneren einer ruhenden, reibungsfreien Flüssigkeit bzw. an den Behälterwänden werden nur Normalkräfte übertragen. Schub - und Zugkräfte. Der  Druck ist richtungsunabhängig als eine skalare größe. Er wirkt in alle Richtungen gleich</a:t>
            </a:r>
          </a:p>
        </p:txBody>
      </p:sp>
      <p:pic>
        <p:nvPicPr>
          <p:cNvPr id="21506" name="Rechteck 21505">
            <a:extLst>
              <a:ext uri="{FF2B5EF4-FFF2-40B4-BE49-F238E27FC236}">
                <a16:creationId xmlns:a16="http://schemas.microsoft.com/office/drawing/2014/main" id="{FA9891C3-24CC-408F-A39F-2C777946C8F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2888"/>
            <a:ext cx="6475413" cy="62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rm 22528">
            <a:extLst>
              <a:ext uri="{FF2B5EF4-FFF2-40B4-BE49-F238E27FC236}">
                <a16:creationId xmlns:a16="http://schemas.microsoft.com/office/drawing/2014/main" id="{B2727428-2DB2-453B-8A08-CA993F7C1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2.2.2. Druckerzeugung</a:t>
            </a:r>
          </a:p>
        </p:txBody>
      </p:sp>
      <p:pic>
        <p:nvPicPr>
          <p:cNvPr id="22530" name="Rechteck 22529">
            <a:extLst>
              <a:ext uri="{FF2B5EF4-FFF2-40B4-BE49-F238E27FC236}">
                <a16:creationId xmlns:a16="http://schemas.microsoft.com/office/drawing/2014/main" id="{3E06A238-DB19-431A-A8A2-606EF95983B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78038"/>
            <a:ext cx="271462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hteck 22530">
            <a:extLst>
              <a:ext uri="{FF2B5EF4-FFF2-40B4-BE49-F238E27FC236}">
                <a16:creationId xmlns:a16="http://schemas.microsoft.com/office/drawing/2014/main" id="{88C3060F-C5B3-49B9-8AE8-49439FFE7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51054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Der Druck breitet sich gleichmäßig nach allen seiten aus und wirkt an jeder stelle der  Behälterwand</a:t>
            </a:r>
          </a:p>
          <a:p>
            <a:pPr>
              <a:spcBef>
                <a:spcPct val="50000"/>
              </a:spcBef>
            </a:pPr>
            <a:r>
              <a:rPr lang="de-DE" altLang="de-DE" sz="3200">
                <a:latin typeface="Times New Roman" panose="02020603050405020304" pitchFamily="18" charset="0"/>
              </a:rPr>
              <a:t>PASCAL ‘sches Gesetz</a:t>
            </a:r>
          </a:p>
        </p:txBody>
      </p:sp>
      <p:grpSp>
        <p:nvGrpSpPr>
          <p:cNvPr id="28791" name="Group 11">
            <a:extLst>
              <a:ext uri="{FF2B5EF4-FFF2-40B4-BE49-F238E27FC236}">
                <a16:creationId xmlns:a16="http://schemas.microsoft.com/office/drawing/2014/main" id="{1F56EC23-1A5C-4EE9-B2DC-A3DDC22DDFB7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197350"/>
            <a:ext cx="3124200" cy="2578100"/>
            <a:chOff x="768" y="2644"/>
            <a:chExt cx="1968" cy="1624"/>
          </a:xfrm>
        </p:grpSpPr>
        <p:sp>
          <p:nvSpPr>
            <p:cNvPr id="25608" name="Rechteck 22531">
              <a:extLst>
                <a:ext uri="{FF2B5EF4-FFF2-40B4-BE49-F238E27FC236}">
                  <a16:creationId xmlns:a16="http://schemas.microsoft.com/office/drawing/2014/main" id="{C7A85174-FE89-4F65-A48D-EACF131E5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3220"/>
              <a:ext cx="1960" cy="1048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09" name="Rechteck 22532">
              <a:extLst>
                <a:ext uri="{FF2B5EF4-FFF2-40B4-BE49-F238E27FC236}">
                  <a16:creationId xmlns:a16="http://schemas.microsoft.com/office/drawing/2014/main" id="{8BE2FF4B-1FFD-4E55-A8CB-F1F551B54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2740"/>
              <a:ext cx="232" cy="472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10" name="Gerade Verbindung 22533">
              <a:extLst>
                <a:ext uri="{FF2B5EF4-FFF2-40B4-BE49-F238E27FC236}">
                  <a16:creationId xmlns:a16="http://schemas.microsoft.com/office/drawing/2014/main" id="{3877C2C4-C2F0-4A21-B573-31CF607AC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216"/>
              <a:ext cx="240" cy="0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1" name="Rechteck 22534">
              <a:extLst>
                <a:ext uri="{FF2B5EF4-FFF2-40B4-BE49-F238E27FC236}">
                  <a16:creationId xmlns:a16="http://schemas.microsoft.com/office/drawing/2014/main" id="{86F16ECF-61E8-4ED9-8245-ED86EDD99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740"/>
              <a:ext cx="232" cy="472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12" name="Gerade Verbindung 22535">
              <a:extLst>
                <a:ext uri="{FF2B5EF4-FFF2-40B4-BE49-F238E27FC236}">
                  <a16:creationId xmlns:a16="http://schemas.microsoft.com/office/drawing/2014/main" id="{262EFA27-EBE5-4D83-9F5E-E5A6ACD5C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216"/>
              <a:ext cx="240" cy="0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3" name="Rechteck 22536">
              <a:extLst>
                <a:ext uri="{FF2B5EF4-FFF2-40B4-BE49-F238E27FC236}">
                  <a16:creationId xmlns:a16="http://schemas.microsoft.com/office/drawing/2014/main" id="{E32A131F-CF00-478C-B8AE-2B1310178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" y="2644"/>
              <a:ext cx="376" cy="568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5614" name="Rechteck 22537">
              <a:extLst>
                <a:ext uri="{FF2B5EF4-FFF2-40B4-BE49-F238E27FC236}">
                  <a16:creationId xmlns:a16="http://schemas.microsoft.com/office/drawing/2014/main" id="{B8299F75-A42F-4343-AA5A-36968BC10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3460"/>
              <a:ext cx="1480" cy="616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2540" name="Rechteck 22539">
            <a:extLst>
              <a:ext uri="{FF2B5EF4-FFF2-40B4-BE49-F238E27FC236}">
                <a16:creationId xmlns:a16="http://schemas.microsoft.com/office/drawing/2014/main" id="{140E3647-82A3-4479-AB9A-D3D8E71F3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715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2541" name="Gerade Verbindung 22540">
            <a:extLst>
              <a:ext uri="{FF2B5EF4-FFF2-40B4-BE49-F238E27FC236}">
                <a16:creationId xmlns:a16="http://schemas.microsoft.com/office/drawing/2014/main" id="{A7B556F1-568C-4F9E-923A-93BB1013F5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5486400"/>
            <a:ext cx="152400" cy="381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7" name="Gerade Verbindung 22541">
            <a:extLst>
              <a:ext uri="{FF2B5EF4-FFF2-40B4-BE49-F238E27FC236}">
                <a16:creationId xmlns:a16="http://schemas.microsoft.com/office/drawing/2014/main" id="{C235CF2C-4CC2-4469-941C-D2AC0A90B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657600"/>
            <a:ext cx="0" cy="609600"/>
          </a:xfrm>
          <a:prstGeom prst="line">
            <a:avLst/>
          </a:prstGeom>
          <a:noFill/>
          <a:ln w="50800" algn="ctr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1" grpId="0" build="p" autoUpdateAnimBg="0"/>
      <p:bldP spid="2254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hteck 5120">
            <a:extLst>
              <a:ext uri="{FF2B5EF4-FFF2-40B4-BE49-F238E27FC236}">
                <a16:creationId xmlns:a16="http://schemas.microsoft.com/office/drawing/2014/main" id="{F9AB0084-5383-4C0E-AA17-A20613FC4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4502150"/>
            <a:ext cx="3568700" cy="23479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029" name="Rechteck 5121">
            <a:extLst>
              <a:ext uri="{FF2B5EF4-FFF2-40B4-BE49-F238E27FC236}">
                <a16:creationId xmlns:a16="http://schemas.microsoft.com/office/drawing/2014/main" id="{384D4DA0-FDFB-4A6E-AD24-D522D1490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1758950"/>
            <a:ext cx="4102100" cy="1739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5123" name="Form 5122">
            <a:extLst>
              <a:ext uri="{FF2B5EF4-FFF2-40B4-BE49-F238E27FC236}">
                <a16:creationId xmlns:a16="http://schemas.microsoft.com/office/drawing/2014/main" id="{9FBFE89C-E4E9-4326-9B67-C316BDE57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Eigenschaften von Fluiden</a:t>
            </a:r>
          </a:p>
        </p:txBody>
      </p:sp>
      <p:sp>
        <p:nvSpPr>
          <p:cNvPr id="1031" name="Rechteck 5123">
            <a:extLst>
              <a:ext uri="{FF2B5EF4-FFF2-40B4-BE49-F238E27FC236}">
                <a16:creationId xmlns:a16="http://schemas.microsoft.com/office/drawing/2014/main" id="{386EC487-C1D9-452B-AA0C-D27C9F2B3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57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  <p:graphicFrame>
        <p:nvGraphicFramePr>
          <p:cNvPr id="1025" name="Object 5">
            <a:extLst>
              <a:ext uri="{FF2B5EF4-FFF2-40B4-BE49-F238E27FC236}">
                <a16:creationId xmlns:a16="http://schemas.microsoft.com/office/drawing/2014/main" id="{64C51FD5-DEB4-479D-8531-42F99DFFA76C}"/>
              </a:ext>
            </a:extLst>
          </p:cNvPr>
          <p:cNvGraphicFramePr>
            <a:graphicFrameLocks/>
          </p:cNvGraphicFramePr>
          <p:nvPr/>
        </p:nvGraphicFramePr>
        <p:xfrm>
          <a:off x="0" y="1835150"/>
          <a:ext cx="388778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206360" imgH="393480" progId="Equation.2">
                  <p:embed/>
                </p:oleObj>
              </mc:Choice>
              <mc:Fallback>
                <p:oleObj name="Formel" r:id="rId2" imgW="1206360" imgH="39348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5150"/>
                        <a:ext cx="3887788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hteck 5125">
            <a:extLst>
              <a:ext uri="{FF2B5EF4-FFF2-40B4-BE49-F238E27FC236}">
                <a16:creationId xmlns:a16="http://schemas.microsoft.com/office/drawing/2014/main" id="{585B9585-03E5-4048-8FC0-8F22B7DC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86200"/>
            <a:ext cx="4038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Symbol" panose="05050102010706020507" pitchFamily="18" charset="2"/>
              </a:rPr>
              <a:t>r = r</a:t>
            </a:r>
            <a:r>
              <a:rPr lang="de-DE" altLang="de-DE">
                <a:latin typeface="Times New Roman" panose="02020603050405020304" pitchFamily="18" charset="0"/>
              </a:rPr>
              <a:t> (T;p) 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T= Temperatur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p= Druck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Symbol" panose="05050102010706020507" pitchFamily="18" charset="2"/>
              </a:rPr>
              <a:t>r</a:t>
            </a:r>
            <a:r>
              <a:rPr lang="de-DE" altLang="de-DE">
                <a:latin typeface="Times New Roman" panose="02020603050405020304" pitchFamily="18" charset="0"/>
              </a:rPr>
              <a:t>= Dichte  </a:t>
            </a:r>
          </a:p>
        </p:txBody>
      </p:sp>
      <p:sp>
        <p:nvSpPr>
          <p:cNvPr id="5127" name="Rechteck 5126">
            <a:extLst>
              <a:ext uri="{FF2B5EF4-FFF2-40B4-BE49-F238E27FC236}">
                <a16:creationId xmlns:a16="http://schemas.microsoft.com/office/drawing/2014/main" id="{A4DEB3BD-538C-41B8-9FAD-51E66534D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81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bei Flüssigkeiten gilt :</a:t>
            </a:r>
          </a:p>
        </p:txBody>
      </p:sp>
      <p:graphicFrame>
        <p:nvGraphicFramePr>
          <p:cNvPr id="1026" name="Object 8">
            <a:extLst>
              <a:ext uri="{FF2B5EF4-FFF2-40B4-BE49-F238E27FC236}">
                <a16:creationId xmlns:a16="http://schemas.microsoft.com/office/drawing/2014/main" id="{61B6474C-E6CF-434F-9326-333B81086CE4}"/>
              </a:ext>
            </a:extLst>
          </p:cNvPr>
          <p:cNvGraphicFramePr>
            <a:graphicFrameLocks/>
          </p:cNvGraphicFramePr>
          <p:nvPr/>
        </p:nvGraphicFramePr>
        <p:xfrm>
          <a:off x="5637213" y="2514600"/>
          <a:ext cx="11398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444240" imgH="431640" progId="Equation.2">
                  <p:embed/>
                </p:oleObj>
              </mc:Choice>
              <mc:Fallback>
                <p:oleObj name="Formel" r:id="rId4" imgW="444240" imgH="431640" progId="Equation.2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2514600"/>
                        <a:ext cx="1139825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hteck 5128">
            <a:extLst>
              <a:ext uri="{FF2B5EF4-FFF2-40B4-BE49-F238E27FC236}">
                <a16:creationId xmlns:a16="http://schemas.microsoft.com/office/drawing/2014/main" id="{472361EF-C194-453C-8B6B-9F4E7ACE4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962400"/>
            <a:ext cx="5408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=&gt; sie sind dichtebeständig</a:t>
            </a:r>
          </a:p>
        </p:txBody>
      </p:sp>
      <p:graphicFrame>
        <p:nvGraphicFramePr>
          <p:cNvPr id="1027" name="Object 10">
            <a:extLst>
              <a:ext uri="{FF2B5EF4-FFF2-40B4-BE49-F238E27FC236}">
                <a16:creationId xmlns:a16="http://schemas.microsoft.com/office/drawing/2014/main" id="{AFCFB1F1-8B73-43AC-9F72-DE931F309958}"/>
              </a:ext>
            </a:extLst>
          </p:cNvPr>
          <p:cNvGraphicFramePr>
            <a:graphicFrameLocks/>
          </p:cNvGraphicFramePr>
          <p:nvPr/>
        </p:nvGraphicFramePr>
        <p:xfrm>
          <a:off x="3259138" y="4540250"/>
          <a:ext cx="2684462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066680" imgH="863280" progId="Equation.2">
                  <p:embed/>
                </p:oleObj>
              </mc:Choice>
              <mc:Fallback>
                <p:oleObj name="Formel" r:id="rId6" imgW="1066680" imgH="863280" progId="Equation.2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540250"/>
                        <a:ext cx="2684462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rm 23552">
            <a:extLst>
              <a:ext uri="{FF2B5EF4-FFF2-40B4-BE49-F238E27FC236}">
                <a16:creationId xmlns:a16="http://schemas.microsoft.com/office/drawing/2014/main" id="{A80B8AE7-01A3-4D01-BDA2-2B9557948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Anwendungsfall : </a:t>
            </a:r>
            <a:b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hydraulische Presse</a:t>
            </a:r>
          </a:p>
        </p:txBody>
      </p:sp>
      <p:grpSp>
        <p:nvGrpSpPr>
          <p:cNvPr id="13210" name="Group 13">
            <a:extLst>
              <a:ext uri="{FF2B5EF4-FFF2-40B4-BE49-F238E27FC236}">
                <a16:creationId xmlns:a16="http://schemas.microsoft.com/office/drawing/2014/main" id="{14B6E88C-112B-49C0-B7C5-5F51B5F7B6F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444750"/>
            <a:ext cx="3886200" cy="1517650"/>
            <a:chOff x="432" y="1540"/>
            <a:chExt cx="2448" cy="956"/>
          </a:xfrm>
        </p:grpSpPr>
        <p:grpSp>
          <p:nvGrpSpPr>
            <p:cNvPr id="8200" name="Group 10">
              <a:extLst>
                <a:ext uri="{FF2B5EF4-FFF2-40B4-BE49-F238E27FC236}">
                  <a16:creationId xmlns:a16="http://schemas.microsoft.com/office/drawing/2014/main" id="{D788A806-3F4C-4F07-8C4F-CA1F7F7EF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728"/>
              <a:ext cx="2448" cy="768"/>
              <a:chOff x="432" y="1728"/>
              <a:chExt cx="2448" cy="768"/>
            </a:xfrm>
          </p:grpSpPr>
          <p:sp>
            <p:nvSpPr>
              <p:cNvPr id="8203" name="Gerade Verbindung 23553">
                <a:extLst>
                  <a:ext uri="{FF2B5EF4-FFF2-40B4-BE49-F238E27FC236}">
                    <a16:creationId xmlns:a16="http://schemas.microsoft.com/office/drawing/2014/main" id="{CCBB273B-A45C-492E-9297-1472332F9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28"/>
                <a:ext cx="0" cy="768"/>
              </a:xfrm>
              <a:prstGeom prst="line">
                <a:avLst/>
              </a:prstGeom>
              <a:noFill/>
              <a:ln w="25400" algn="ctr">
                <a:solidFill>
                  <a:srgbClr val="77777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04" name="Gerade Verbindung 23554">
                <a:extLst>
                  <a:ext uri="{FF2B5EF4-FFF2-40B4-BE49-F238E27FC236}">
                    <a16:creationId xmlns:a16="http://schemas.microsoft.com/office/drawing/2014/main" id="{8C838F15-E9B3-45AB-AD34-B4B493DF2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496"/>
                <a:ext cx="2448" cy="0"/>
              </a:xfrm>
              <a:prstGeom prst="line">
                <a:avLst/>
              </a:prstGeom>
              <a:noFill/>
              <a:ln w="25400" algn="ctr">
                <a:solidFill>
                  <a:srgbClr val="77777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05" name="Gerade Verbindung 23555">
                <a:extLst>
                  <a:ext uri="{FF2B5EF4-FFF2-40B4-BE49-F238E27FC236}">
                    <a16:creationId xmlns:a16="http://schemas.microsoft.com/office/drawing/2014/main" id="{50F8A814-0FB6-4FA3-809B-A4E4ABCC6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768"/>
              </a:xfrm>
              <a:prstGeom prst="line">
                <a:avLst/>
              </a:prstGeom>
              <a:noFill/>
              <a:ln w="25400" algn="ctr">
                <a:solidFill>
                  <a:srgbClr val="77777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06" name="Gerade Verbindung 23556">
                <a:extLst>
                  <a:ext uri="{FF2B5EF4-FFF2-40B4-BE49-F238E27FC236}">
                    <a16:creationId xmlns:a16="http://schemas.microsoft.com/office/drawing/2014/main" id="{06C2B952-1AD6-4D35-8BD4-EE78C78E2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2" y="1728"/>
                <a:ext cx="288" cy="0"/>
              </a:xfrm>
              <a:prstGeom prst="line">
                <a:avLst/>
              </a:prstGeom>
              <a:noFill/>
              <a:ln w="25400" algn="ctr">
                <a:solidFill>
                  <a:srgbClr val="77777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07" name="Gerade Verbindung 23557">
                <a:extLst>
                  <a:ext uri="{FF2B5EF4-FFF2-40B4-BE49-F238E27FC236}">
                    <a16:creationId xmlns:a16="http://schemas.microsoft.com/office/drawing/2014/main" id="{86F10EF7-0EB8-4F75-AC37-2EE0A10B7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728"/>
                <a:ext cx="0" cy="432"/>
              </a:xfrm>
              <a:prstGeom prst="line">
                <a:avLst/>
              </a:prstGeom>
              <a:noFill/>
              <a:ln w="25400" algn="ctr">
                <a:solidFill>
                  <a:srgbClr val="77777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08" name="Gerade Verbindung 23558">
                <a:extLst>
                  <a:ext uri="{FF2B5EF4-FFF2-40B4-BE49-F238E27FC236}">
                    <a16:creationId xmlns:a16="http://schemas.microsoft.com/office/drawing/2014/main" id="{9E275B5B-930D-480A-AEE8-A668E9B40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2160"/>
                <a:ext cx="1872" cy="0"/>
              </a:xfrm>
              <a:prstGeom prst="line">
                <a:avLst/>
              </a:prstGeom>
              <a:noFill/>
              <a:ln w="25400" algn="ctr">
                <a:solidFill>
                  <a:srgbClr val="77777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09" name="Gerade Verbindung 23559">
                <a:extLst>
                  <a:ext uri="{FF2B5EF4-FFF2-40B4-BE49-F238E27FC236}">
                    <a16:creationId xmlns:a16="http://schemas.microsoft.com/office/drawing/2014/main" id="{42FE3A09-CFE0-47C0-8CB5-EDC74AE57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0" y="1728"/>
                <a:ext cx="0" cy="432"/>
              </a:xfrm>
              <a:prstGeom prst="line">
                <a:avLst/>
              </a:prstGeom>
              <a:noFill/>
              <a:ln w="25400" algn="ctr">
                <a:solidFill>
                  <a:srgbClr val="77777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10" name="Gerade Verbindung 23560">
                <a:extLst>
                  <a:ext uri="{FF2B5EF4-FFF2-40B4-BE49-F238E27FC236}">
                    <a16:creationId xmlns:a16="http://schemas.microsoft.com/office/drawing/2014/main" id="{1FE1655C-A1A3-4445-8BC2-7BBE9A33F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28"/>
                <a:ext cx="288" cy="0"/>
              </a:xfrm>
              <a:prstGeom prst="line">
                <a:avLst/>
              </a:prstGeom>
              <a:noFill/>
              <a:ln w="25400" algn="ctr">
                <a:solidFill>
                  <a:srgbClr val="77777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201" name="Rechteck 23562">
              <a:extLst>
                <a:ext uri="{FF2B5EF4-FFF2-40B4-BE49-F238E27FC236}">
                  <a16:creationId xmlns:a16="http://schemas.microsoft.com/office/drawing/2014/main" id="{9D234317-8CC2-4BCE-8A5E-13815BE02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540"/>
              <a:ext cx="280" cy="184"/>
            </a:xfrm>
            <a:prstGeom prst="rect">
              <a:avLst/>
            </a:prstGeom>
            <a:pattFill prst="wdUpDiag">
              <a:fgClr>
                <a:srgbClr val="CBBC7F"/>
              </a:fgClr>
              <a:bgClr>
                <a:srgbClr val="777777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02" name="Rechteck 23563">
              <a:extLst>
                <a:ext uri="{FF2B5EF4-FFF2-40B4-BE49-F238E27FC236}">
                  <a16:creationId xmlns:a16="http://schemas.microsoft.com/office/drawing/2014/main" id="{A8A5D9CD-B202-42E7-9BEC-E5847D07C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1540"/>
              <a:ext cx="280" cy="184"/>
            </a:xfrm>
            <a:prstGeom prst="rect">
              <a:avLst/>
            </a:prstGeom>
            <a:pattFill prst="wdUpDiag">
              <a:fgClr>
                <a:srgbClr val="CBBC7F"/>
              </a:fgClr>
              <a:bgClr>
                <a:srgbClr val="777777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3566" name="Rechteck 23565">
            <a:extLst>
              <a:ext uri="{FF2B5EF4-FFF2-40B4-BE49-F238E27FC236}">
                <a16:creationId xmlns:a16="http://schemas.microsoft.com/office/drawing/2014/main" id="{DD4E5F5D-BC18-4CB0-8C9D-628DAB3F3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81200"/>
            <a:ext cx="533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F1				     \|/  F2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       A1				    A2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  R</a:t>
            </a:r>
          </a:p>
        </p:txBody>
      </p:sp>
      <p:grpSp>
        <p:nvGrpSpPr>
          <p:cNvPr id="30971" name="Group 17">
            <a:extLst>
              <a:ext uri="{FF2B5EF4-FFF2-40B4-BE49-F238E27FC236}">
                <a16:creationId xmlns:a16="http://schemas.microsoft.com/office/drawing/2014/main" id="{812BB16D-5209-491B-B1CC-14C0EFFD1032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2819400"/>
            <a:ext cx="3530600" cy="1346200"/>
            <a:chOff x="3424" y="1776"/>
            <a:chExt cx="2224" cy="848"/>
          </a:xfrm>
        </p:grpSpPr>
        <p:sp>
          <p:nvSpPr>
            <p:cNvPr id="8199" name="Rechteck 23566">
              <a:extLst>
                <a:ext uri="{FF2B5EF4-FFF2-40B4-BE49-F238E27FC236}">
                  <a16:creationId xmlns:a16="http://schemas.microsoft.com/office/drawing/2014/main" id="{745EF4A8-005F-4C47-853F-A4B4021F6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792"/>
              <a:ext cx="2224" cy="832"/>
            </a:xfrm>
            <a:prstGeom prst="rect">
              <a:avLst/>
            </a:prstGeom>
            <a:pattFill prst="lgConfetti">
              <a:fgClr>
                <a:srgbClr val="CCFF66"/>
              </a:fgClr>
              <a:bgClr>
                <a:schemeClr val="accent2"/>
              </a:bgClr>
            </a:pattFill>
            <a:ln w="50800" algn="ctr">
              <a:solidFill>
                <a:srgbClr val="CC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graphicFrame>
          <p:nvGraphicFramePr>
            <p:cNvPr id="8193" name="Object 16">
              <a:extLst>
                <a:ext uri="{FF2B5EF4-FFF2-40B4-BE49-F238E27FC236}">
                  <a16:creationId xmlns:a16="http://schemas.microsoft.com/office/drawing/2014/main" id="{878F3F29-11B1-4B94-9B0E-FE419AC7AFB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609" y="1776"/>
            <a:ext cx="1652" cy="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7" imgW="876240" imgH="431640" progId="Equation.2">
                    <p:embed/>
                  </p:oleObj>
                </mc:Choice>
                <mc:Fallback>
                  <p:oleObj name="Formel" r:id="rId7" imgW="876240" imgH="431640" progId="Equation.2">
                    <p:embed/>
                    <p:pic>
                      <p:nvPicPr>
                        <p:cNvPr id="0" name="Object 1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9" y="1776"/>
                          <a:ext cx="1652" cy="8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70" name="Rechteck 23569">
            <a:extLst>
              <a:ext uri="{FF2B5EF4-FFF2-40B4-BE49-F238E27FC236}">
                <a16:creationId xmlns:a16="http://schemas.microsoft.com/office/drawing/2014/main" id="{D0A363BD-0A79-47C1-BDED-C8F0A13A0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48200"/>
            <a:ext cx="7848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Man kann mit einer kleinen Kraft F1 eine große Kraft F2 erzeugen;</a:t>
            </a:r>
          </a:p>
          <a:p>
            <a:pPr>
              <a:spcBef>
                <a:spcPct val="50000"/>
              </a:spcBef>
            </a:pPr>
            <a:r>
              <a:rPr lang="de-DE" altLang="de-DE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Kolbenhub:</a:t>
            </a:r>
          </a:p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A1*s1=A2*s2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St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3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St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3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St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utoUpdateAnimBg="0"/>
      <p:bldP spid="23566" grpId="0" build="p" autoUpdateAnimBg="0"/>
      <p:bldP spid="2357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rm 24576">
            <a:extLst>
              <a:ext uri="{FF2B5EF4-FFF2-40B4-BE49-F238E27FC236}">
                <a16:creationId xmlns:a16="http://schemas.microsoft.com/office/drawing/2014/main" id="{D8EE6B1C-8DF6-426D-A810-02A5D1D49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Kolbendruck</a:t>
            </a:r>
          </a:p>
        </p:txBody>
      </p:sp>
      <p:sp>
        <p:nvSpPr>
          <p:cNvPr id="24578" name="Rechteck 24577">
            <a:extLst>
              <a:ext uri="{FF2B5EF4-FFF2-40B4-BE49-F238E27FC236}">
                <a16:creationId xmlns:a16="http://schemas.microsoft.com/office/drawing/2014/main" id="{09F44228-1392-4E14-8920-69A29B18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00200"/>
            <a:ext cx="8610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p=hydrostatische Schweredruck : hydrostat. Druck  p=F/A .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Symbol" panose="05050102010706020507" pitchFamily="18" charset="2"/>
              </a:rPr>
              <a:t>r</a:t>
            </a:r>
            <a:r>
              <a:rPr lang="de-DE" altLang="de-DE">
                <a:latin typeface="Times New Roman" panose="02020603050405020304" pitchFamily="18" charset="0"/>
              </a:rPr>
              <a:t> = Dichte der Flüssigkeit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 = Erdbeschleunigung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h = Flüssigkeitstiefe</a:t>
            </a:r>
          </a:p>
        </p:txBody>
      </p:sp>
      <p:pic>
        <p:nvPicPr>
          <p:cNvPr id="24579" name="Rechteck 24578">
            <a:extLst>
              <a:ext uri="{FF2B5EF4-FFF2-40B4-BE49-F238E27FC236}">
                <a16:creationId xmlns:a16="http://schemas.microsoft.com/office/drawing/2014/main" id="{32A3A049-2282-4F42-B663-8CDCC266FF2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119313"/>
            <a:ext cx="40735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hteck 24579">
            <a:extLst>
              <a:ext uri="{FF2B5EF4-FFF2-40B4-BE49-F238E27FC236}">
                <a16:creationId xmlns:a16="http://schemas.microsoft.com/office/drawing/2014/main" id="{1053861C-A1F0-4843-B486-741E9E9F5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39624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>
                <a:latin typeface="Times New Roman" panose="02020603050405020304" pitchFamily="18" charset="0"/>
              </a:rPr>
              <a:t>In Punkten gleicher Tiefe H herrscht überall der gleiche Druck. Die Druck-verteilung ist unabhängig  von der Form und der größe des gefäßes. der druck steigt linear mit zunehmender Tiefe  H</a:t>
            </a:r>
          </a:p>
          <a:p>
            <a:pPr>
              <a:spcBef>
                <a:spcPct val="50000"/>
              </a:spcBef>
            </a:pPr>
            <a:r>
              <a:rPr lang="de-DE" altLang="de-DE" sz="1800">
                <a:latin typeface="Times New Roman" panose="02020603050405020304" pitchFamily="18" charset="0"/>
              </a:rPr>
              <a:t>Gesamtdruck (Absolutdruck) in Tiefe:</a:t>
            </a:r>
          </a:p>
          <a:p>
            <a:pPr>
              <a:spcBef>
                <a:spcPct val="50000"/>
              </a:spcBef>
            </a:pPr>
            <a:endParaRPr lang="de-DE" altLang="de-DE" sz="1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800">
                <a:latin typeface="Times New Roman" panose="02020603050405020304" pitchFamily="18" charset="0"/>
              </a:rPr>
              <a:t>Pges.=P</a:t>
            </a:r>
            <a:r>
              <a:rPr lang="de-DE" altLang="de-DE" sz="1800" baseline="-25000">
                <a:latin typeface="Times New Roman" panose="02020603050405020304" pitchFamily="18" charset="0"/>
              </a:rPr>
              <a:t>0</a:t>
            </a:r>
            <a:r>
              <a:rPr lang="de-DE" altLang="de-DE" sz="1800">
                <a:latin typeface="Times New Roman" panose="02020603050405020304" pitchFamily="18" charset="0"/>
              </a:rPr>
              <a:t> + </a:t>
            </a:r>
            <a:r>
              <a:rPr lang="de-DE" altLang="de-DE" sz="1800">
                <a:latin typeface="Symbol" panose="05050102010706020507" pitchFamily="18" charset="2"/>
              </a:rPr>
              <a:t>r</a:t>
            </a:r>
            <a:r>
              <a:rPr lang="de-DE" altLang="de-DE" sz="1800">
                <a:latin typeface="Times New Roman" panose="02020603050405020304" pitchFamily="18" charset="0"/>
              </a:rPr>
              <a:t> * g *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gistrierkas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gistrierkas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gistrierkas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gistrierkas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rm 25600">
            <a:extLst>
              <a:ext uri="{FF2B5EF4-FFF2-40B4-BE49-F238E27FC236}">
                <a16:creationId xmlns:a16="http://schemas.microsoft.com/office/drawing/2014/main" id="{A30435EB-2925-4A1D-8752-0609CE832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hydraulische Presse und PASCAL ‘sches Gesetz</a:t>
            </a:r>
          </a:p>
        </p:txBody>
      </p:sp>
      <p:pic>
        <p:nvPicPr>
          <p:cNvPr id="25602" name="Rechteck 25601">
            <a:extLst>
              <a:ext uri="{FF2B5EF4-FFF2-40B4-BE49-F238E27FC236}">
                <a16:creationId xmlns:a16="http://schemas.microsoft.com/office/drawing/2014/main" id="{73211A74-27C5-4939-87F1-0EC082F084D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2176463"/>
            <a:ext cx="7002462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hteck 26624">
            <a:extLst>
              <a:ext uri="{FF2B5EF4-FFF2-40B4-BE49-F238E27FC236}">
                <a16:creationId xmlns:a16="http://schemas.microsoft.com/office/drawing/2014/main" id="{30E83E64-BB79-4F33-BA84-81F31CD08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"/>
            <a:ext cx="8686800" cy="750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de-DE" altLang="de-DE">
                <a:latin typeface="Times New Roman" panose="02020603050405020304" pitchFamily="18" charset="0"/>
              </a:rPr>
              <a:t>p   hydrostatischer Druck</a:t>
            </a:r>
          </a:p>
          <a:p>
            <a:pPr algn="just">
              <a:lnSpc>
                <a:spcPct val="80000"/>
              </a:lnSpc>
            </a:pPr>
            <a:r>
              <a:rPr lang="de-DE" altLang="de-DE" i="1">
                <a:latin typeface="Times New Roman" panose="02020603050405020304" pitchFamily="18" charset="0"/>
              </a:rPr>
              <a:t>F  </a:t>
            </a:r>
            <a:r>
              <a:rPr lang="de-DE" altLang="de-DE">
                <a:latin typeface="Times New Roman" panose="02020603050405020304" pitchFamily="18" charset="0"/>
              </a:rPr>
              <a:t>Kolbenkraft</a:t>
            </a:r>
          </a:p>
          <a:p>
            <a:pPr algn="just">
              <a:lnSpc>
                <a:spcPct val="80000"/>
              </a:lnSpc>
            </a:pPr>
            <a:r>
              <a:rPr lang="de-DE" altLang="de-DE" i="1">
                <a:latin typeface="Times New Roman" panose="02020603050405020304" pitchFamily="18" charset="0"/>
              </a:rPr>
              <a:t>A   </a:t>
            </a:r>
            <a:r>
              <a:rPr lang="de-DE" altLang="de-DE">
                <a:latin typeface="Times New Roman" panose="02020603050405020304" pitchFamily="18" charset="0"/>
              </a:rPr>
              <a:t>Kolbenfläche</a:t>
            </a:r>
          </a:p>
          <a:p>
            <a:pPr algn="just">
              <a:lnSpc>
                <a:spcPct val="80000"/>
              </a:lnSpc>
            </a:pPr>
            <a:endParaRPr lang="de-DE" altLang="de-DE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de-DE" altLang="de-DE">
                <a:latin typeface="Times New Roman" panose="02020603050405020304" pitchFamily="18" charset="0"/>
              </a:rPr>
              <a:t>Nach dem bereits von PASCAL angegebenen </a:t>
            </a:r>
            <a:r>
              <a:rPr lang="de-DE" altLang="de-DE" b="1">
                <a:latin typeface="Times New Roman" panose="02020603050405020304" pitchFamily="18" charset="0"/>
              </a:rPr>
              <a:t>Druckfortpflanzungsgesetz </a:t>
            </a:r>
            <a:r>
              <a:rPr lang="de-DE" altLang="de-DE">
                <a:latin typeface="Times New Roman" panose="02020603050405020304" pitchFamily="18" charset="0"/>
              </a:rPr>
              <a:t>verbreitet sich der hydrostatische Kolbendruck gleichmäßig nach allen Seiten durch den gesamten eingeschlossenen Flüssigkeitskörper fort und wirkt auch an jeder Stelle der Behälterwand.</a:t>
            </a:r>
          </a:p>
          <a:p>
            <a:pPr algn="just">
              <a:lnSpc>
                <a:spcPct val="80000"/>
              </a:lnSpc>
            </a:pPr>
            <a:r>
              <a:rPr lang="de-DE" altLang="de-DE">
                <a:latin typeface="Times New Roman" panose="02020603050405020304" pitchFamily="18" charset="0"/>
              </a:rPr>
              <a:t>Eine bekannte Anwendung des Druckfortpflanzungsgesetzes ist die hydraulische Presse (Bild 2.7). Die auf den Pumpenkolben 1 wirkende Kraft </a:t>
            </a:r>
            <a:r>
              <a:rPr lang="de-DE" altLang="de-DE" i="1">
                <a:latin typeface="Times New Roman" panose="02020603050405020304" pitchFamily="18" charset="0"/>
              </a:rPr>
              <a:t>F1 </a:t>
            </a:r>
            <a:r>
              <a:rPr lang="de-DE" altLang="de-DE">
                <a:latin typeface="Times New Roman" panose="02020603050405020304" pitchFamily="18" charset="0"/>
              </a:rPr>
              <a:t>ruft in der Flüssigkeit den Druck</a:t>
            </a:r>
          </a:p>
          <a:p>
            <a:pPr algn="just">
              <a:lnSpc>
                <a:spcPct val="80000"/>
              </a:lnSpc>
            </a:pPr>
            <a:endParaRPr lang="de-DE" altLang="de-DE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de-DE" altLang="de-DE" i="1">
                <a:latin typeface="Times New Roman" panose="02020603050405020304" pitchFamily="18" charset="0"/>
              </a:rPr>
              <a:t>		 </a:t>
            </a:r>
          </a:p>
          <a:p>
            <a:pPr algn="just">
              <a:lnSpc>
                <a:spcPct val="80000"/>
              </a:lnSpc>
            </a:pPr>
            <a:endParaRPr lang="de-DE" altLang="de-DE" i="1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de-DE" altLang="de-DE">
                <a:latin typeface="Times New Roman" panose="02020603050405020304" pitchFamily="18" charset="0"/>
              </a:rPr>
              <a:t>hervor, der sich im gesamten Druckgefäß gleichmäßig fortpflanzt und auf den Arbeitskolben 2 die Nutzkraft </a:t>
            </a:r>
            <a:r>
              <a:rPr lang="de-DE" altLang="de-DE" i="1">
                <a:latin typeface="Times New Roman" panose="02020603050405020304" pitchFamily="18" charset="0"/>
              </a:rPr>
              <a:t>F2 </a:t>
            </a:r>
            <a:r>
              <a:rPr lang="de-DE" altLang="de-DE">
                <a:latin typeface="Times New Roman" panose="02020603050405020304" pitchFamily="18" charset="0"/>
              </a:rPr>
              <a:t>ausübt.</a:t>
            </a:r>
          </a:p>
          <a:p>
            <a:pPr algn="just">
              <a:lnSpc>
                <a:spcPct val="80000"/>
              </a:lnSpc>
            </a:pPr>
            <a:endParaRPr lang="de-DE" altLang="de-DE">
              <a:latin typeface="Times New Roman" panose="02020603050405020304" pitchFamily="18" charset="0"/>
            </a:endParaRPr>
          </a:p>
          <a:p>
            <a:pPr algn="ctr"/>
            <a:r>
              <a:rPr lang="de-DE" altLang="de-DE" i="1">
                <a:latin typeface="Times New Roman" panose="02020603050405020304" pitchFamily="18" charset="0"/>
              </a:rPr>
              <a:t>F2 =p A2</a:t>
            </a:r>
          </a:p>
          <a:p>
            <a:pPr algn="just"/>
            <a:endParaRPr lang="de-DE" altLang="de-DE" i="1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de-DE" altLang="de-DE">
                <a:latin typeface="Times New Roman" panose="02020603050405020304" pitchFamily="18" charset="0"/>
              </a:rPr>
              <a:t>Zwischen den Kolbenkräften und den Kolbenflächen bzw. Kolbendurchmessern besteht folgender</a:t>
            </a:r>
          </a:p>
          <a:p>
            <a:pPr algn="just">
              <a:lnSpc>
                <a:spcPct val="80000"/>
              </a:lnSpc>
            </a:pPr>
            <a:r>
              <a:rPr lang="de-DE" altLang="de-DE">
                <a:latin typeface="Times New Roman" panose="02020603050405020304" pitchFamily="18" charset="0"/>
              </a:rPr>
              <a:t>Zusammenhang: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263126B7-8C63-4B7C-A0E1-822A07A987DC}"/>
              </a:ext>
            </a:extLst>
          </p:cNvPr>
          <p:cNvGraphicFramePr>
            <a:graphicFrameLocks/>
          </p:cNvGraphicFramePr>
          <p:nvPr/>
        </p:nvGraphicFramePr>
        <p:xfrm>
          <a:off x="6910388" y="3217863"/>
          <a:ext cx="12065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495000" imgH="431640" progId="Equation.2">
                  <p:embed/>
                </p:oleObj>
              </mc:Choice>
              <mc:Fallback>
                <p:oleObj name="Formel" r:id="rId3" imgW="495000" imgH="431640" progId="Equation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3217863"/>
                        <a:ext cx="1206500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266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266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66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266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266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266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hteck 27648">
            <a:extLst>
              <a:ext uri="{FF2B5EF4-FFF2-40B4-BE49-F238E27FC236}">
                <a16:creationId xmlns:a16="http://schemas.microsoft.com/office/drawing/2014/main" id="{FC973A3C-EA02-414B-8481-29F6E120E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8990013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latin typeface="Times New Roman" panose="02020603050405020304" pitchFamily="18" charset="0"/>
              </a:rPr>
              <a:t>	</a:t>
            </a:r>
            <a:endParaRPr lang="de-DE" altLang="de-DE" i="1">
              <a:latin typeface="Times New Roman" panose="02020603050405020304" pitchFamily="18" charset="0"/>
            </a:endParaRPr>
          </a:p>
          <a:p>
            <a:pPr algn="ctr"/>
            <a:r>
              <a:rPr lang="de-DE" altLang="de-DE">
                <a:latin typeface="Times New Roman" panose="02020603050405020304" pitchFamily="18" charset="0"/>
              </a:rPr>
              <a:t>(2.10)</a:t>
            </a:r>
          </a:p>
          <a:p>
            <a:pPr algn="just">
              <a:lnSpc>
                <a:spcPct val="80000"/>
              </a:lnSpc>
            </a:pPr>
            <a:endParaRPr lang="de-DE" altLang="de-DE" i="1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de-DE" altLang="de-DE" i="1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de-DE" altLang="de-DE" i="1">
                <a:latin typeface="Times New Roman" panose="02020603050405020304" pitchFamily="18" charset="0"/>
              </a:rPr>
              <a:t>F2  </a:t>
            </a:r>
            <a:r>
              <a:rPr lang="de-DE" altLang="de-DE">
                <a:latin typeface="Times New Roman" panose="02020603050405020304" pitchFamily="18" charset="0"/>
              </a:rPr>
              <a:t>Nutzkraft am Kolben 2</a:t>
            </a:r>
          </a:p>
          <a:p>
            <a:pPr algn="just">
              <a:lnSpc>
                <a:spcPct val="80000"/>
              </a:lnSpc>
            </a:pPr>
            <a:r>
              <a:rPr lang="de-DE" altLang="de-DE" i="1">
                <a:latin typeface="Times New Roman" panose="02020603050405020304" pitchFamily="18" charset="0"/>
              </a:rPr>
              <a:t>F1  </a:t>
            </a:r>
            <a:r>
              <a:rPr lang="de-DE" altLang="de-DE">
                <a:latin typeface="Times New Roman" panose="02020603050405020304" pitchFamily="18" charset="0"/>
              </a:rPr>
              <a:t>Kraft am Kolben 1</a:t>
            </a:r>
          </a:p>
          <a:p>
            <a:pPr algn="just">
              <a:lnSpc>
                <a:spcPct val="80000"/>
              </a:lnSpc>
            </a:pPr>
            <a:r>
              <a:rPr lang="de-DE" altLang="de-DE" i="1">
                <a:latin typeface="Times New Roman" panose="02020603050405020304" pitchFamily="18" charset="0"/>
              </a:rPr>
              <a:t>A2  </a:t>
            </a:r>
            <a:r>
              <a:rPr lang="de-DE" altLang="de-DE">
                <a:latin typeface="Times New Roman" panose="02020603050405020304" pitchFamily="18" charset="0"/>
              </a:rPr>
              <a:t>Fläche des Kolbens 2</a:t>
            </a:r>
          </a:p>
          <a:p>
            <a:pPr algn="just">
              <a:lnSpc>
                <a:spcPct val="80000"/>
              </a:lnSpc>
            </a:pPr>
            <a:r>
              <a:rPr lang="de-DE" altLang="de-DE" i="1">
                <a:latin typeface="Times New Roman" panose="02020603050405020304" pitchFamily="18" charset="0"/>
              </a:rPr>
              <a:t>A1  </a:t>
            </a:r>
            <a:r>
              <a:rPr lang="de-DE" altLang="de-DE">
                <a:latin typeface="Times New Roman" panose="02020603050405020304" pitchFamily="18" charset="0"/>
              </a:rPr>
              <a:t>Fläche des Kolbens 1</a:t>
            </a:r>
          </a:p>
          <a:p>
            <a:pPr algn="just">
              <a:lnSpc>
                <a:spcPct val="80000"/>
              </a:lnSpc>
            </a:pPr>
            <a:r>
              <a:rPr lang="de-DE" altLang="de-DE" i="1">
                <a:latin typeface="Times New Roman" panose="02020603050405020304" pitchFamily="18" charset="0"/>
              </a:rPr>
              <a:t>d2  </a:t>
            </a:r>
            <a:r>
              <a:rPr lang="de-DE" altLang="de-DE">
                <a:latin typeface="Times New Roman" panose="02020603050405020304" pitchFamily="18" charset="0"/>
              </a:rPr>
              <a:t>Durchmesser des Kolbens 2</a:t>
            </a:r>
          </a:p>
          <a:p>
            <a:pPr algn="just">
              <a:lnSpc>
                <a:spcPct val="80000"/>
              </a:lnSpc>
            </a:pPr>
            <a:r>
              <a:rPr lang="de-DE" altLang="de-DE" i="1">
                <a:latin typeface="Times New Roman" panose="02020603050405020304" pitchFamily="18" charset="0"/>
              </a:rPr>
              <a:t>d1  </a:t>
            </a:r>
            <a:r>
              <a:rPr lang="de-DE" altLang="de-DE">
                <a:latin typeface="Times New Roman" panose="02020603050405020304" pitchFamily="18" charset="0"/>
              </a:rPr>
              <a:t>Durchmesser des Kolbens 1</a:t>
            </a:r>
          </a:p>
          <a:p>
            <a:pPr algn="just">
              <a:lnSpc>
                <a:spcPct val="80000"/>
              </a:lnSpc>
            </a:pPr>
            <a:endParaRPr lang="de-DE" altLang="de-DE">
              <a:latin typeface="Times New Roman" panose="02020603050405020304" pitchFamily="18" charset="0"/>
            </a:endParaRPr>
          </a:p>
          <a:p>
            <a:pPr algn="just">
              <a:lnSpc>
                <a:spcPct val="72000"/>
              </a:lnSpc>
            </a:pPr>
            <a:r>
              <a:rPr lang="de-DE" altLang="de-DE" b="1">
                <a:latin typeface="Times New Roman" panose="02020603050405020304" pitchFamily="18" charset="0"/>
              </a:rPr>
              <a:t>Die Kolbenkräfte verhalten sich wie die Kolbenflächen bzw. Quadrate der Kolbendurchmesser.</a:t>
            </a:r>
          </a:p>
          <a:p>
            <a:pPr algn="just">
              <a:lnSpc>
                <a:spcPct val="80000"/>
              </a:lnSpc>
            </a:pPr>
            <a:r>
              <a:rPr lang="de-DE" altLang="de-DE">
                <a:latin typeface="Times New Roman" panose="02020603050405020304" pitchFamily="18" charset="0"/>
              </a:rPr>
              <a:t>Bezeichnet s1 den vom Pumpenkolben </a:t>
            </a:r>
            <a:r>
              <a:rPr lang="de-DE" altLang="de-DE" b="1">
                <a:latin typeface="Times New Roman" panose="02020603050405020304" pitchFamily="18" charset="0"/>
              </a:rPr>
              <a:t>1 , s2 </a:t>
            </a:r>
            <a:r>
              <a:rPr lang="de-DE" altLang="de-DE">
                <a:latin typeface="Times New Roman" panose="02020603050405020304" pitchFamily="18" charset="0"/>
              </a:rPr>
              <a:t>den vom Arbeitskolben </a:t>
            </a:r>
            <a:r>
              <a:rPr lang="de-DE" altLang="de-DE" b="1">
                <a:latin typeface="Times New Roman" panose="02020603050405020304" pitchFamily="18" charset="0"/>
              </a:rPr>
              <a:t>2 </a:t>
            </a:r>
            <a:r>
              <a:rPr lang="de-DE" altLang="de-DE">
                <a:latin typeface="Times New Roman" panose="02020603050405020304" pitchFamily="18" charset="0"/>
              </a:rPr>
              <a:t>zurückgelegten Hubweg so ergibt sich über die Gleichheit des vom Pumpenkolben verdrängten und unter den Arbeitskolben eintretenden inkompressiblen Flüssigkeitsvolumens :</a:t>
            </a:r>
          </a:p>
          <a:p>
            <a:pPr algn="just"/>
            <a:r>
              <a:rPr lang="de-DE" altLang="de-DE">
                <a:latin typeface="Times New Roman" panose="02020603050405020304" pitchFamily="18" charset="0"/>
              </a:rPr>
              <a:t>	</a:t>
            </a:r>
            <a:r>
              <a:rPr lang="de-DE" altLang="de-DE" i="1">
                <a:latin typeface="Times New Roman" panose="02020603050405020304" pitchFamily="18" charset="0"/>
              </a:rPr>
              <a:t>A </a:t>
            </a:r>
            <a:r>
              <a:rPr lang="de-DE" altLang="de-DE">
                <a:latin typeface="Times New Roman" panose="02020603050405020304" pitchFamily="18" charset="0"/>
              </a:rPr>
              <a:t>1*s1 </a:t>
            </a:r>
            <a:r>
              <a:rPr lang="de-DE" altLang="de-DE" i="1">
                <a:latin typeface="Times New Roman" panose="02020603050405020304" pitchFamily="18" charset="0"/>
              </a:rPr>
              <a:t>= A2 *</a:t>
            </a:r>
            <a:r>
              <a:rPr lang="de-DE" altLang="de-DE">
                <a:latin typeface="Times New Roman" panose="02020603050405020304" pitchFamily="18" charset="0"/>
              </a:rPr>
              <a:t>s2</a:t>
            </a:r>
          </a:p>
          <a:p>
            <a:pPr algn="just"/>
            <a:r>
              <a:rPr lang="de-DE" altLang="de-DE">
                <a:latin typeface="Times New Roman" panose="02020603050405020304" pitchFamily="18" charset="0"/>
              </a:rPr>
              <a:t>(2.11)</a:t>
            </a:r>
            <a:endParaRPr lang="de-DE" altLang="de-DE" i="1">
              <a:latin typeface="Times New Roman" panose="02020603050405020304" pitchFamily="18" charset="0"/>
            </a:endParaRPr>
          </a:p>
          <a:p>
            <a:pPr algn="just"/>
            <a:endParaRPr lang="de-DE" altLang="de-DE" i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de-DE" i="1">
              <a:latin typeface="Times New Roman" panose="02020603050405020304" pitchFamily="18" charset="0"/>
            </a:endParaRPr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8875A977-4886-4F96-B0D0-4EE184C949D1}"/>
              </a:ext>
            </a:extLst>
          </p:cNvPr>
          <p:cNvGraphicFramePr>
            <a:graphicFrameLocks/>
          </p:cNvGraphicFramePr>
          <p:nvPr/>
        </p:nvGraphicFramePr>
        <p:xfrm>
          <a:off x="623888" y="160338"/>
          <a:ext cx="265271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876240" imgH="431640" progId="Equation.2">
                  <p:embed/>
                </p:oleObj>
              </mc:Choice>
              <mc:Fallback>
                <p:oleObj name="Formel" r:id="rId4" imgW="876240" imgH="431640" progId="Equation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60338"/>
                        <a:ext cx="2652712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BAAE1066-920C-4379-836F-C7B9C5B9AD35}"/>
              </a:ext>
            </a:extLst>
          </p:cNvPr>
          <p:cNvGraphicFramePr>
            <a:graphicFrameLocks/>
          </p:cNvGraphicFramePr>
          <p:nvPr/>
        </p:nvGraphicFramePr>
        <p:xfrm>
          <a:off x="5691188" y="300038"/>
          <a:ext cx="34512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952200" imgH="456840" progId="Equation.2">
                  <p:embed/>
                </p:oleObj>
              </mc:Choice>
              <mc:Fallback>
                <p:oleObj name="Formel" r:id="rId6" imgW="952200" imgH="456840" progId="Equation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300038"/>
                        <a:ext cx="34512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EE288AAF-203D-4FE5-8936-0B5D67209789}"/>
              </a:ext>
            </a:extLst>
          </p:cNvPr>
          <p:cNvGraphicFramePr>
            <a:graphicFrameLocks/>
          </p:cNvGraphicFramePr>
          <p:nvPr/>
        </p:nvGraphicFramePr>
        <p:xfrm>
          <a:off x="2192338" y="5862638"/>
          <a:ext cx="206533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939600" imgH="456840" progId="Equation.2">
                  <p:embed/>
                </p:oleObj>
              </mc:Choice>
              <mc:Fallback>
                <p:oleObj name="Formel" r:id="rId8" imgW="939600" imgH="45684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5862638"/>
                        <a:ext cx="206533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" fill="hold"/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" fill="hold"/>
                                        <p:tgtEl>
                                          <p:spTgt spid="276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" fill="hold"/>
                                        <p:tgtEl>
                                          <p:spTgt spid="276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" fill="hold"/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" fill="hold"/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hteck 28672">
            <a:extLst>
              <a:ext uri="{FF2B5EF4-FFF2-40B4-BE49-F238E27FC236}">
                <a16:creationId xmlns:a16="http://schemas.microsoft.com/office/drawing/2014/main" id="{B81018A9-6743-4913-8E57-F974DA988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28600"/>
            <a:ext cx="906621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>
                <a:latin typeface="Times New Roman" panose="02020603050405020304" pitchFamily="18" charset="0"/>
              </a:rPr>
              <a:t>s2		Weg des Kolbens 2</a:t>
            </a:r>
          </a:p>
          <a:p>
            <a:pPr>
              <a:lnSpc>
                <a:spcPct val="80000"/>
              </a:lnSpc>
            </a:pPr>
            <a:r>
              <a:rPr lang="de-DE" altLang="de-DE">
                <a:latin typeface="Times New Roman" panose="02020603050405020304" pitchFamily="18" charset="0"/>
              </a:rPr>
              <a:t>s1		Weg des Kolbens 1</a:t>
            </a:r>
          </a:p>
          <a:p>
            <a:pPr>
              <a:lnSpc>
                <a:spcPct val="80000"/>
              </a:lnSpc>
            </a:pPr>
            <a:r>
              <a:rPr lang="de-DE" altLang="de-DE">
                <a:latin typeface="Times New Roman" panose="02020603050405020304" pitchFamily="18" charset="0"/>
              </a:rPr>
              <a:t>A1, A2 ,d1, d2	siehe Legende zu Gleichung (2.10)</a:t>
            </a:r>
          </a:p>
          <a:p>
            <a:pPr>
              <a:lnSpc>
                <a:spcPct val="80000"/>
              </a:lnSpc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lnSpc>
                <a:spcPct val="72000"/>
              </a:lnSpc>
            </a:pPr>
            <a:r>
              <a:rPr lang="de-DE" altLang="de-DE" b="1">
                <a:latin typeface="Times New Roman" panose="02020603050405020304" pitchFamily="18" charset="0"/>
              </a:rPr>
              <a:t>Die Kolbenhübe verhalten sich umgekehrt wie die Kolbenflächen bzw. Quadrate der Kolbendurchmesser.</a:t>
            </a:r>
          </a:p>
          <a:p>
            <a:pPr>
              <a:lnSpc>
                <a:spcPct val="80000"/>
              </a:lnSpc>
            </a:pPr>
            <a:r>
              <a:rPr lang="de-DE" altLang="de-DE">
                <a:latin typeface="Times New Roman" panose="02020603050405020304" pitchFamily="18" charset="0"/>
              </a:rPr>
              <a:t>Nimmt man reibungsfreie, ideale Kraftübertragung an, kommt man über die Betrachtung der Kolbenarbeit zum gleichen Ergebnis:</a:t>
            </a:r>
          </a:p>
          <a:p>
            <a:pPr>
              <a:lnSpc>
                <a:spcPct val="80000"/>
              </a:lnSpc>
            </a:pPr>
            <a:endParaRPr lang="de-DE" altLang="de-DE">
              <a:latin typeface="Times New Roman" panose="02020603050405020304" pitchFamily="18" charset="0"/>
            </a:endParaRPr>
          </a:p>
          <a:p>
            <a:r>
              <a:rPr lang="de-DE" altLang="de-DE" i="1">
                <a:latin typeface="Times New Roman" panose="02020603050405020304" pitchFamily="18" charset="0"/>
              </a:rPr>
              <a:t>W1 = F1 *s1 ; W2 = F2 *s2</a:t>
            </a:r>
            <a:endParaRPr lang="de-DE" altLang="de-DE">
              <a:latin typeface="Times New Roman" panose="02020603050405020304" pitchFamily="18" charset="0"/>
            </a:endParaRPr>
          </a:p>
          <a:p>
            <a:r>
              <a:rPr lang="de-DE" altLang="de-DE">
                <a:latin typeface="Times New Roman" panose="02020603050405020304" pitchFamily="18" charset="0"/>
              </a:rPr>
              <a:t>                                       W1=W2</a:t>
            </a:r>
          </a:p>
          <a:p>
            <a:r>
              <a:rPr lang="de-DE" altLang="de-DE" i="1">
                <a:latin typeface="Times New Roman" panose="02020603050405020304" pitchFamily="18" charset="0"/>
              </a:rPr>
              <a:t>(aus Willi Bohl “Technische Strömungslehre” </a:t>
            </a:r>
            <a:r>
              <a:rPr lang="de-DE" altLang="de-DE">
                <a:latin typeface="Times New Roman" panose="02020603050405020304" pitchFamily="18" charset="0"/>
              </a:rPr>
              <a:t>S.47)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p" autoUpdateAnimBg="0" rev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hteck 29696">
            <a:extLst>
              <a:ext uri="{FF2B5EF4-FFF2-40B4-BE49-F238E27FC236}">
                <a16:creationId xmlns:a16="http://schemas.microsoft.com/office/drawing/2014/main" id="{1DA9DB2A-E5D4-4F36-BE83-F334FBF68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Schweredruck</a:t>
            </a:r>
          </a:p>
        </p:txBody>
      </p:sp>
      <p:grpSp>
        <p:nvGrpSpPr>
          <p:cNvPr id="73" name="Group 8">
            <a:extLst>
              <a:ext uri="{FF2B5EF4-FFF2-40B4-BE49-F238E27FC236}">
                <a16:creationId xmlns:a16="http://schemas.microsoft.com/office/drawing/2014/main" id="{D133DCD9-1AB0-4FEF-A6C0-0545B02B497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057400"/>
            <a:ext cx="3581400" cy="3327400"/>
            <a:chOff x="432" y="1296"/>
            <a:chExt cx="2256" cy="2096"/>
          </a:xfrm>
        </p:grpSpPr>
        <p:sp>
          <p:nvSpPr>
            <p:cNvPr id="2" name="Rechteck 29697">
              <a:extLst>
                <a:ext uri="{FF2B5EF4-FFF2-40B4-BE49-F238E27FC236}">
                  <a16:creationId xmlns:a16="http://schemas.microsoft.com/office/drawing/2014/main" id="{9CC36930-01CA-47E4-B9F4-D5FDF9E61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1648"/>
              <a:ext cx="2224" cy="1744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 w="50800" algn="ctr">
              <a:solidFill>
                <a:srgbClr val="77777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" name="Gerade Verbindung 29698">
              <a:extLst>
                <a:ext uri="{FF2B5EF4-FFF2-40B4-BE49-F238E27FC236}">
                  <a16:creationId xmlns:a16="http://schemas.microsoft.com/office/drawing/2014/main" id="{98C9E03B-1E5C-47E1-8AC5-5C20B496A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1296"/>
              <a:ext cx="0" cy="336"/>
            </a:xfrm>
            <a:prstGeom prst="line">
              <a:avLst/>
            </a:prstGeom>
            <a:noFill/>
            <a:ln w="508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Gerade Verbindung 29699">
              <a:extLst>
                <a:ext uri="{FF2B5EF4-FFF2-40B4-BE49-F238E27FC236}">
                  <a16:creationId xmlns:a16="http://schemas.microsoft.com/office/drawing/2014/main" id="{6B60DEB1-FF30-437B-A45E-35AABA7E02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1296"/>
              <a:ext cx="0" cy="336"/>
            </a:xfrm>
            <a:prstGeom prst="line">
              <a:avLst/>
            </a:prstGeom>
            <a:noFill/>
            <a:ln w="508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3" name="Gerade Verbindung 29700">
              <a:extLst>
                <a:ext uri="{FF2B5EF4-FFF2-40B4-BE49-F238E27FC236}">
                  <a16:creationId xmlns:a16="http://schemas.microsoft.com/office/drawing/2014/main" id="{AE785104-3656-4CFA-A7EA-089A1ACA8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632"/>
              <a:ext cx="2256" cy="0"/>
            </a:xfrm>
            <a:prstGeom prst="line">
              <a:avLst/>
            </a:prstGeom>
            <a:noFill/>
            <a:ln w="76200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orm 29701">
              <a:extLst>
                <a:ext uri="{FF2B5EF4-FFF2-40B4-BE49-F238E27FC236}">
                  <a16:creationId xmlns:a16="http://schemas.microsoft.com/office/drawing/2014/main" id="{B082551E-6D74-49B8-A863-94153049F2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828" y="1348"/>
              <a:ext cx="184" cy="232"/>
            </a:xfrm>
            <a:prstGeom prst="triangle">
              <a:avLst>
                <a:gd name="adj" fmla="val 49995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9715" name="Rechteck 29702">
              <a:extLst>
                <a:ext uri="{FF2B5EF4-FFF2-40B4-BE49-F238E27FC236}">
                  <a16:creationId xmlns:a16="http://schemas.microsoft.com/office/drawing/2014/main" id="{D47DD336-221C-4697-B7EE-BA527E1B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32"/>
              <a:ext cx="240" cy="144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9705" name="Rechteck 29704">
            <a:extLst>
              <a:ext uri="{FF2B5EF4-FFF2-40B4-BE49-F238E27FC236}">
                <a16:creationId xmlns:a16="http://schemas.microsoft.com/office/drawing/2014/main" id="{C6BE0550-A994-4CD3-8AEA-78B49FEA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0"/>
            <a:ext cx="50292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     P</a:t>
            </a:r>
            <a:r>
              <a:rPr lang="de-DE" altLang="de-DE" baseline="-25000">
                <a:latin typeface="Times New Roman" panose="02020603050405020304" pitchFamily="18" charset="0"/>
              </a:rPr>
              <a:t>0</a:t>
            </a: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h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     dG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dA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     dF</a:t>
            </a:r>
          </a:p>
        </p:txBody>
      </p:sp>
      <p:grpSp>
        <p:nvGrpSpPr>
          <p:cNvPr id="1620" name="Group 12">
            <a:extLst>
              <a:ext uri="{FF2B5EF4-FFF2-40B4-BE49-F238E27FC236}">
                <a16:creationId xmlns:a16="http://schemas.microsoft.com/office/drawing/2014/main" id="{9B41B371-5C3D-414C-B215-0A424688609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0" cy="2286000"/>
            <a:chOff x="192" y="1632"/>
            <a:chExt cx="0" cy="1440"/>
          </a:xfrm>
        </p:grpSpPr>
        <p:sp>
          <p:nvSpPr>
            <p:cNvPr id="29708" name="Gerade Verbindung 29705">
              <a:extLst>
                <a:ext uri="{FF2B5EF4-FFF2-40B4-BE49-F238E27FC236}">
                  <a16:creationId xmlns:a16="http://schemas.microsoft.com/office/drawing/2014/main" id="{B41F73F2-2514-4B02-9F85-704C5A7A3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632"/>
              <a:ext cx="0" cy="76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Gerade Verbindung 29706">
              <a:extLst>
                <a:ext uri="{FF2B5EF4-FFF2-40B4-BE49-F238E27FC236}">
                  <a16:creationId xmlns:a16="http://schemas.microsoft.com/office/drawing/2014/main" id="{EEAA994F-ABD4-4039-A49D-7C5F7DE76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592"/>
              <a:ext cx="0" cy="48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709" name="Gerade Verbindung 29708">
            <a:extLst>
              <a:ext uri="{FF2B5EF4-FFF2-40B4-BE49-F238E27FC236}">
                <a16:creationId xmlns:a16="http://schemas.microsoft.com/office/drawing/2014/main" id="{9023AF6D-7E8F-4A6D-88E9-39B3913B9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590800"/>
            <a:ext cx="12192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0" name="Gerade Verbindung 29709">
            <a:extLst>
              <a:ext uri="{FF2B5EF4-FFF2-40B4-BE49-F238E27FC236}">
                <a16:creationId xmlns:a16="http://schemas.microsoft.com/office/drawing/2014/main" id="{E67A9B71-BBF1-43B6-9849-2048BBBCF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876800"/>
            <a:ext cx="1143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1" name="Gerade Verbindung 29710">
            <a:extLst>
              <a:ext uri="{FF2B5EF4-FFF2-40B4-BE49-F238E27FC236}">
                <a16:creationId xmlns:a16="http://schemas.microsoft.com/office/drawing/2014/main" id="{8CED5A90-7735-4111-83B3-5FC024E52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886200"/>
            <a:ext cx="0" cy="99060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2" name="Gerade Verbindung 29711">
            <a:extLst>
              <a:ext uri="{FF2B5EF4-FFF2-40B4-BE49-F238E27FC236}">
                <a16:creationId xmlns:a16="http://schemas.microsoft.com/office/drawing/2014/main" id="{82200BDD-BAB9-4D91-883C-9F9735E7FB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953000"/>
            <a:ext cx="0" cy="4572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826" name="Group 19">
            <a:extLst>
              <a:ext uri="{FF2B5EF4-FFF2-40B4-BE49-F238E27FC236}">
                <a16:creationId xmlns:a16="http://schemas.microsoft.com/office/drawing/2014/main" id="{A8C2A92A-B883-4755-BF7B-9C0DFBCE7D75}"/>
              </a:ext>
            </a:extLst>
          </p:cNvPr>
          <p:cNvGrpSpPr>
            <a:grpSpLocks/>
          </p:cNvGrpSpPr>
          <p:nvPr/>
        </p:nvGrpSpPr>
        <p:grpSpPr bwMode="auto">
          <a:xfrm>
            <a:off x="4597400" y="1778000"/>
            <a:ext cx="4292600" cy="4216400"/>
            <a:chOff x="2896" y="1120"/>
            <a:chExt cx="2704" cy="2656"/>
          </a:xfrm>
        </p:grpSpPr>
        <p:sp>
          <p:nvSpPr>
            <p:cNvPr id="29706" name="Rechteck 29712">
              <a:extLst>
                <a:ext uri="{FF2B5EF4-FFF2-40B4-BE49-F238E27FC236}">
                  <a16:creationId xmlns:a16="http://schemas.microsoft.com/office/drawing/2014/main" id="{FF3FE507-A96C-45AC-B1DB-6A57CAD4F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1120"/>
              <a:ext cx="2704" cy="2656"/>
            </a:xfrm>
            <a:prstGeom prst="rect">
              <a:avLst/>
            </a:prstGeom>
            <a:pattFill prst="pct50">
              <a:fgClr>
                <a:schemeClr val="tx2"/>
              </a:fgClr>
              <a:bgClr>
                <a:schemeClr val="tx1"/>
              </a:bgClr>
            </a:pattFill>
            <a:ln w="508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9714" name="Rechteck 29713">
              <a:extLst>
                <a:ext uri="{FF2B5EF4-FFF2-40B4-BE49-F238E27FC236}">
                  <a16:creationId xmlns:a16="http://schemas.microsoft.com/office/drawing/2014/main" id="{BFE1DB54-0B3C-406A-96B6-926781652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96"/>
              <a:ext cx="2448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dG=dm*g=</a:t>
              </a:r>
              <a:r>
                <a:rPr lang="de-DE" altLang="de-DE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r</a:t>
              </a:r>
              <a:r>
                <a:rPr lang="de-DE" altLang="de-DE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*dV*g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=</a:t>
              </a:r>
              <a:r>
                <a:rPr lang="de-DE" altLang="de-DE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r</a:t>
              </a:r>
              <a:r>
                <a:rPr lang="de-DE" altLang="de-DE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*h*dA*g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dF=P*dA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dG=dF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r</a:t>
              </a:r>
              <a:r>
                <a:rPr lang="de-DE" altLang="de-DE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h*dA*g=P*dA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Öff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hteck 30720">
            <a:extLst>
              <a:ext uri="{FF2B5EF4-FFF2-40B4-BE49-F238E27FC236}">
                <a16:creationId xmlns:a16="http://schemas.microsoft.com/office/drawing/2014/main" id="{1996A8BC-BFE5-4191-AB34-960CDA31E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33400"/>
            <a:ext cx="87614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 = Schwerkraft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  <p:pic>
        <p:nvPicPr>
          <p:cNvPr id="30722" name="Rechteck 30721">
            <a:extLst>
              <a:ext uri="{FF2B5EF4-FFF2-40B4-BE49-F238E27FC236}">
                <a16:creationId xmlns:a16="http://schemas.microsoft.com/office/drawing/2014/main" id="{38A4CE5B-38B2-4C0F-A5DA-E0D5B98EC04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143000"/>
            <a:ext cx="79565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hteck 31744">
            <a:extLst>
              <a:ext uri="{FF2B5EF4-FFF2-40B4-BE49-F238E27FC236}">
                <a16:creationId xmlns:a16="http://schemas.microsoft.com/office/drawing/2014/main" id="{12BD8EF9-3493-4B3E-9104-A24C3395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673600"/>
            <a:ext cx="3302000" cy="1778000"/>
          </a:xfrm>
          <a:prstGeom prst="rect">
            <a:avLst/>
          </a:prstGeom>
          <a:pattFill prst="pct50">
            <a:fgClr>
              <a:srgbClr val="FF6699"/>
            </a:fgClr>
            <a:bgClr>
              <a:schemeClr val="tx1"/>
            </a:bgClr>
          </a:pattFill>
          <a:ln w="508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31746" name="Form 31745">
            <a:extLst>
              <a:ext uri="{FF2B5EF4-FFF2-40B4-BE49-F238E27FC236}">
                <a16:creationId xmlns:a16="http://schemas.microsoft.com/office/drawing/2014/main" id="{3FEB5B4A-3997-488A-B6CD-92F871570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152400"/>
            <a:ext cx="4113213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 charset="0"/>
                <a:cs typeface="Arial" panose="020B0604020202020204" pitchFamily="34" charset="0"/>
              </a:rPr>
              <a:t>kommunizierende Gefäße</a:t>
            </a:r>
          </a:p>
        </p:txBody>
      </p:sp>
      <p:pic>
        <p:nvPicPr>
          <p:cNvPr id="31747" name="Rechteck 31746">
            <a:extLst>
              <a:ext uri="{FF2B5EF4-FFF2-40B4-BE49-F238E27FC236}">
                <a16:creationId xmlns:a16="http://schemas.microsoft.com/office/drawing/2014/main" id="{1DB4A5E1-8EE3-453B-98E6-A23648E8C09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4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Rechteck 31747">
            <a:extLst>
              <a:ext uri="{FF2B5EF4-FFF2-40B4-BE49-F238E27FC236}">
                <a16:creationId xmlns:a16="http://schemas.microsoft.com/office/drawing/2014/main" id="{CD3184EB-2380-4BB9-A102-4E4D5964CD8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766888"/>
            <a:ext cx="3640138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Rechteck 31748">
            <a:extLst>
              <a:ext uri="{FF2B5EF4-FFF2-40B4-BE49-F238E27FC236}">
                <a16:creationId xmlns:a16="http://schemas.microsoft.com/office/drawing/2014/main" id="{A2300366-592F-403D-86BA-6F6509EF1B2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963"/>
            <a:ext cx="5381625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hteck 31749">
            <a:extLst>
              <a:ext uri="{FF2B5EF4-FFF2-40B4-BE49-F238E27FC236}">
                <a16:creationId xmlns:a16="http://schemas.microsoft.com/office/drawing/2014/main" id="{AFE72420-EE79-4E89-9E5D-73E45CBD1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724400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</a:t>
            </a:r>
            <a:r>
              <a:rPr lang="de-DE" altLang="de-DE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+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r*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g*h</a:t>
            </a:r>
            <a:r>
              <a:rPr lang="de-DE" altLang="de-DE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= p</a:t>
            </a:r>
            <a:r>
              <a:rPr lang="de-DE" altLang="de-DE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+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r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*g*h</a:t>
            </a:r>
            <a:r>
              <a:rPr lang="de-DE" altLang="de-DE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de-DE" altLang="de-DE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(p</a:t>
            </a:r>
            <a:r>
              <a:rPr lang="de-DE" altLang="de-DE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-p</a:t>
            </a:r>
            <a:r>
              <a:rPr lang="de-DE" altLang="de-DE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)=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r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*g*(h</a:t>
            </a:r>
            <a:r>
              <a:rPr lang="de-DE" altLang="de-DE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-h</a:t>
            </a:r>
            <a:r>
              <a:rPr lang="de-DE" altLang="de-DE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 =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r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*g*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de-DE" altLang="de-DE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mmg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mmg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mmg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mmg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31746" grpId="0" autoUpdateAnimBg="0"/>
      <p:bldP spid="3175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rm 32768">
            <a:extLst>
              <a:ext uri="{FF2B5EF4-FFF2-40B4-BE49-F238E27FC236}">
                <a16:creationId xmlns:a16="http://schemas.microsoft.com/office/drawing/2014/main" id="{303D21D8-903D-4F76-B7F7-DAE341E5A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Anwendungen</a:t>
            </a:r>
          </a:p>
        </p:txBody>
      </p:sp>
      <p:pic>
        <p:nvPicPr>
          <p:cNvPr id="32770" name="Rechteck 32769">
            <a:extLst>
              <a:ext uri="{FF2B5EF4-FFF2-40B4-BE49-F238E27FC236}">
                <a16:creationId xmlns:a16="http://schemas.microsoft.com/office/drawing/2014/main" id="{522AFCA2-7A58-47F3-833C-804BE9C61CA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988"/>
            <a:ext cx="447675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hteck 32770">
            <a:extLst>
              <a:ext uri="{FF2B5EF4-FFF2-40B4-BE49-F238E27FC236}">
                <a16:creationId xmlns:a16="http://schemas.microsoft.com/office/drawing/2014/main" id="{235CF13F-466D-430E-8321-27CF6ABC7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00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Wasserstandsgläser</a:t>
            </a:r>
          </a:p>
        </p:txBody>
      </p:sp>
      <p:pic>
        <p:nvPicPr>
          <p:cNvPr id="32772" name="Rechteck 32771">
            <a:extLst>
              <a:ext uri="{FF2B5EF4-FFF2-40B4-BE49-F238E27FC236}">
                <a16:creationId xmlns:a16="http://schemas.microsoft.com/office/drawing/2014/main" id="{BCC521DE-1171-4478-9164-322FD366EB3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962275"/>
            <a:ext cx="435133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hteck 32772">
            <a:extLst>
              <a:ext uri="{FF2B5EF4-FFF2-40B4-BE49-F238E27FC236}">
                <a16:creationId xmlns:a16="http://schemas.microsoft.com/office/drawing/2014/main" id="{9773CC26-26DE-4EE3-BF1A-500A0BDA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Dichtemessung mittels U - Rohr</a:t>
            </a:r>
          </a:p>
        </p:txBody>
      </p:sp>
      <p:sp>
        <p:nvSpPr>
          <p:cNvPr id="32774" name="Rechteck 32773">
            <a:extLst>
              <a:ext uri="{FF2B5EF4-FFF2-40B4-BE49-F238E27FC236}">
                <a16:creationId xmlns:a16="http://schemas.microsoft.com/office/drawing/2014/main" id="{B765E217-0740-4288-85D9-57E22F639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993900"/>
            <a:ext cx="1193800" cy="812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aphicFrame>
        <p:nvGraphicFramePr>
          <p:cNvPr id="32775" name="Object 7">
            <a:extLst>
              <a:ext uri="{FF2B5EF4-FFF2-40B4-BE49-F238E27FC236}">
                <a16:creationId xmlns:a16="http://schemas.microsoft.com/office/drawing/2014/main" id="{83DB2E2B-E110-4C47-A94A-54C1E1CDD892}"/>
              </a:ext>
            </a:extLst>
          </p:cNvPr>
          <p:cNvGraphicFramePr>
            <a:graphicFrameLocks/>
          </p:cNvGraphicFramePr>
          <p:nvPr/>
        </p:nvGraphicFramePr>
        <p:xfrm>
          <a:off x="5867400" y="2046288"/>
          <a:ext cx="990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571320" imgH="431640" progId="Equation.2">
                  <p:embed/>
                </p:oleObj>
              </mc:Choice>
              <mc:Fallback>
                <p:oleObj name="Formel" r:id="rId7" imgW="571320" imgH="431640" progId="Equation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46288"/>
                        <a:ext cx="990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 autoUpdateAnimBg="0"/>
      <p:bldP spid="32771" grpId="0" build="p" autoUpdateAnimBg="0"/>
      <p:bldP spid="32773" grpId="0" build="p" autoUpdateAnimBg="0"/>
      <p:bldP spid="327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hteck 6144">
            <a:extLst>
              <a:ext uri="{FF2B5EF4-FFF2-40B4-BE49-F238E27FC236}">
                <a16:creationId xmlns:a16="http://schemas.microsoft.com/office/drawing/2014/main" id="{88752787-F0FB-4832-B341-7CA27A0E2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4425950"/>
            <a:ext cx="2882900" cy="1739900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chemeClr val="accent1"/>
              </a:gs>
            </a:gsLst>
            <a:lin ang="27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2052" name="Rechteck 6145">
            <a:extLst>
              <a:ext uri="{FF2B5EF4-FFF2-40B4-BE49-F238E27FC236}">
                <a16:creationId xmlns:a16="http://schemas.microsoft.com/office/drawing/2014/main" id="{4F3BBDE0-BE17-4C6E-82A6-92C32A2A0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1758950"/>
            <a:ext cx="2044700" cy="18923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6147" name="Form 6146">
            <a:extLst>
              <a:ext uri="{FF2B5EF4-FFF2-40B4-BE49-F238E27FC236}">
                <a16:creationId xmlns:a16="http://schemas.microsoft.com/office/drawing/2014/main" id="{3831C884-2A35-4836-8564-F9E3D959D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Schallgeschwindigkeit</a:t>
            </a:r>
          </a:p>
        </p:txBody>
      </p:sp>
      <p:graphicFrame>
        <p:nvGraphicFramePr>
          <p:cNvPr id="2049" name="Object 4">
            <a:extLst>
              <a:ext uri="{FF2B5EF4-FFF2-40B4-BE49-F238E27FC236}">
                <a16:creationId xmlns:a16="http://schemas.microsoft.com/office/drawing/2014/main" id="{A4CE4A15-AA35-44B0-9A58-893BB182A954}"/>
              </a:ext>
            </a:extLst>
          </p:cNvPr>
          <p:cNvGraphicFramePr>
            <a:graphicFrameLocks/>
          </p:cNvGraphicFramePr>
          <p:nvPr/>
        </p:nvGraphicFramePr>
        <p:xfrm>
          <a:off x="106363" y="1109663"/>
          <a:ext cx="1646237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533160" imgH="660240" progId="Equation.2">
                  <p:embed/>
                </p:oleObj>
              </mc:Choice>
              <mc:Fallback>
                <p:oleObj name="Formel" r:id="rId5" imgW="533160" imgH="66024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109663"/>
                        <a:ext cx="1646237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hteck 6148">
            <a:extLst>
              <a:ext uri="{FF2B5EF4-FFF2-40B4-BE49-F238E27FC236}">
                <a16:creationId xmlns:a16="http://schemas.microsoft.com/office/drawing/2014/main" id="{A1CF7922-A30D-41BF-9CB1-318C30583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533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gilt für Gase und Flüssigkeiten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  = Schallgeschwindigkeit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dp= Druckänderung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</a:t>
            </a:r>
            <a:r>
              <a:rPr lang="de-DE" altLang="de-DE">
                <a:latin typeface="Symbol" panose="05050102010706020507" pitchFamily="18" charset="2"/>
              </a:rPr>
              <a:t>r</a:t>
            </a:r>
            <a:r>
              <a:rPr lang="de-DE" altLang="de-DE">
                <a:latin typeface="Times New Roman" panose="02020603050405020304" pitchFamily="18" charset="0"/>
              </a:rPr>
              <a:t>= Dichteänderung</a:t>
            </a:r>
          </a:p>
        </p:txBody>
      </p:sp>
      <p:sp>
        <p:nvSpPr>
          <p:cNvPr id="6150" name="Rechteck 6149">
            <a:extLst>
              <a:ext uri="{FF2B5EF4-FFF2-40B4-BE49-F238E27FC236}">
                <a16:creationId xmlns:a16="http://schemas.microsoft.com/office/drawing/2014/main" id="{B38A1981-4E2D-4390-A458-422BBDC31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958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für Gase gilt :</a:t>
            </a:r>
          </a:p>
        </p:txBody>
      </p:sp>
      <p:graphicFrame>
        <p:nvGraphicFramePr>
          <p:cNvPr id="2050" name="Object 7">
            <a:extLst>
              <a:ext uri="{FF2B5EF4-FFF2-40B4-BE49-F238E27FC236}">
                <a16:creationId xmlns:a16="http://schemas.microsoft.com/office/drawing/2014/main" id="{4E1B1981-A771-4016-B5BA-31CCEAFCC416}"/>
              </a:ext>
            </a:extLst>
          </p:cNvPr>
          <p:cNvGraphicFramePr>
            <a:graphicFrameLocks/>
          </p:cNvGraphicFramePr>
          <p:nvPr/>
        </p:nvGraphicFramePr>
        <p:xfrm>
          <a:off x="2716213" y="4506913"/>
          <a:ext cx="223678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799920" imgH="571320" progId="Equation.2">
                  <p:embed/>
                </p:oleObj>
              </mc:Choice>
              <mc:Fallback>
                <p:oleObj name="Formel" r:id="rId7" imgW="799920" imgH="571320" progId="Equation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4506913"/>
                        <a:ext cx="2236787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hteck 6151">
            <a:extLst>
              <a:ext uri="{FF2B5EF4-FFF2-40B4-BE49-F238E27FC236}">
                <a16:creationId xmlns:a16="http://schemas.microsoft.com/office/drawing/2014/main" id="{96FE4E63-CEBC-4DCF-A062-AE182C5E3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648200"/>
            <a:ext cx="3427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isotrope Zustandsänderung</a:t>
            </a:r>
          </a:p>
        </p:txBody>
      </p:sp>
      <p:grpSp>
        <p:nvGrpSpPr>
          <p:cNvPr id="5315" name="Group 12">
            <a:extLst>
              <a:ext uri="{FF2B5EF4-FFF2-40B4-BE49-F238E27FC236}">
                <a16:creationId xmlns:a16="http://schemas.microsoft.com/office/drawing/2014/main" id="{18ACC01C-9DB2-4576-94AC-EA147D9F74E4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905000"/>
            <a:ext cx="1828800" cy="1676400"/>
            <a:chOff x="4272" y="1200"/>
            <a:chExt cx="1152" cy="1056"/>
          </a:xfrm>
        </p:grpSpPr>
        <p:sp>
          <p:nvSpPr>
            <p:cNvPr id="2067" name="Gerade Verbindung 6152">
              <a:extLst>
                <a:ext uri="{FF2B5EF4-FFF2-40B4-BE49-F238E27FC236}">
                  <a16:creationId xmlns:a16="http://schemas.microsoft.com/office/drawing/2014/main" id="{59ECA7EB-80F2-4037-ACCE-D0D22B02A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200"/>
              <a:ext cx="0" cy="1056"/>
            </a:xfrm>
            <a:prstGeom prst="line">
              <a:avLst/>
            </a:prstGeom>
            <a:noFill/>
            <a:ln w="1270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8" name="Gerade Verbindung 6153">
              <a:extLst>
                <a:ext uri="{FF2B5EF4-FFF2-40B4-BE49-F238E27FC236}">
                  <a16:creationId xmlns:a16="http://schemas.microsoft.com/office/drawing/2014/main" id="{1223E9F5-0C06-439C-9184-9546376D4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256"/>
              <a:ext cx="1152" cy="0"/>
            </a:xfrm>
            <a:prstGeom prst="line">
              <a:avLst/>
            </a:prstGeom>
            <a:noFill/>
            <a:ln w="1270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9" name="Gerade Verbindung 6154">
              <a:extLst>
                <a:ext uri="{FF2B5EF4-FFF2-40B4-BE49-F238E27FC236}">
                  <a16:creationId xmlns:a16="http://schemas.microsoft.com/office/drawing/2014/main" id="{0302C099-5861-41BF-9614-B106D6AD5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1200"/>
              <a:ext cx="0" cy="1056"/>
            </a:xfrm>
            <a:prstGeom prst="line">
              <a:avLst/>
            </a:prstGeom>
            <a:noFill/>
            <a:ln w="1270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70" name="Group 15">
            <a:extLst>
              <a:ext uri="{FF2B5EF4-FFF2-40B4-BE49-F238E27FC236}">
                <a16:creationId xmlns:a16="http://schemas.microsoft.com/office/drawing/2014/main" id="{E17EEA30-AA8E-4A1E-BADB-906C802ED0B0}"/>
              </a:ext>
            </a:extLst>
          </p:cNvPr>
          <p:cNvGrpSpPr>
            <a:grpSpLocks/>
          </p:cNvGrpSpPr>
          <p:nvPr/>
        </p:nvGrpSpPr>
        <p:grpSpPr bwMode="auto">
          <a:xfrm>
            <a:off x="6864350" y="2216150"/>
            <a:ext cx="1663700" cy="1358900"/>
            <a:chOff x="4324" y="1396"/>
            <a:chExt cx="1048" cy="856"/>
          </a:xfrm>
        </p:grpSpPr>
        <p:sp>
          <p:nvSpPr>
            <p:cNvPr id="2065" name="Rechteck 6156">
              <a:extLst>
                <a:ext uri="{FF2B5EF4-FFF2-40B4-BE49-F238E27FC236}">
                  <a16:creationId xmlns:a16="http://schemas.microsoft.com/office/drawing/2014/main" id="{4796C827-58F1-4BB2-9683-9540E59B0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1540"/>
              <a:ext cx="1048" cy="712"/>
            </a:xfrm>
            <a:prstGeom prst="rect">
              <a:avLst/>
            </a:prstGeom>
            <a:pattFill prst="smConfetti">
              <a:fgClr>
                <a:schemeClr val="accent1"/>
              </a:fgClr>
              <a:bgClr>
                <a:schemeClr val="bg1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066" name="Rechteck 6157">
              <a:extLst>
                <a:ext uri="{FF2B5EF4-FFF2-40B4-BE49-F238E27FC236}">
                  <a16:creationId xmlns:a16="http://schemas.microsoft.com/office/drawing/2014/main" id="{96E243EE-95C8-499A-84AE-B7D4E79BD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1396"/>
              <a:ext cx="1048" cy="136"/>
            </a:xfrm>
            <a:prstGeom prst="rect">
              <a:avLst/>
            </a:prstGeom>
            <a:gradFill rotWithShape="0">
              <a:gsLst>
                <a:gs pos="0">
                  <a:srgbClr val="8E8359"/>
                </a:gs>
                <a:gs pos="50000">
                  <a:srgbClr val="CBBC7F"/>
                </a:gs>
                <a:gs pos="100000">
                  <a:srgbClr val="8E8359"/>
                </a:gs>
              </a:gsLst>
              <a:lin ang="54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1121" name="Group 18">
            <a:extLst>
              <a:ext uri="{FF2B5EF4-FFF2-40B4-BE49-F238E27FC236}">
                <a16:creationId xmlns:a16="http://schemas.microsoft.com/office/drawing/2014/main" id="{161E0129-A23A-4346-AC4E-B661036B08E1}"/>
              </a:ext>
            </a:extLst>
          </p:cNvPr>
          <p:cNvGrpSpPr>
            <a:grpSpLocks/>
          </p:cNvGrpSpPr>
          <p:nvPr/>
        </p:nvGrpSpPr>
        <p:grpSpPr bwMode="auto">
          <a:xfrm>
            <a:off x="6864350" y="2825750"/>
            <a:ext cx="1663700" cy="749300"/>
            <a:chOff x="4324" y="1780"/>
            <a:chExt cx="1048" cy="472"/>
          </a:xfrm>
        </p:grpSpPr>
        <p:sp>
          <p:nvSpPr>
            <p:cNvPr id="2063" name="Rechteck 6159">
              <a:extLst>
                <a:ext uri="{FF2B5EF4-FFF2-40B4-BE49-F238E27FC236}">
                  <a16:creationId xmlns:a16="http://schemas.microsoft.com/office/drawing/2014/main" id="{10067B60-E62C-4966-B8DA-106EA7DBC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1780"/>
              <a:ext cx="1048" cy="136"/>
            </a:xfrm>
            <a:prstGeom prst="rect">
              <a:avLst/>
            </a:prstGeom>
            <a:gradFill rotWithShape="0">
              <a:gsLst>
                <a:gs pos="0">
                  <a:srgbClr val="8E8359"/>
                </a:gs>
                <a:gs pos="50000">
                  <a:srgbClr val="CBBC7F"/>
                </a:gs>
                <a:gs pos="100000">
                  <a:srgbClr val="8E8359"/>
                </a:gs>
              </a:gsLst>
              <a:lin ang="54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064" name="Rechteck 6160">
              <a:extLst>
                <a:ext uri="{FF2B5EF4-FFF2-40B4-BE49-F238E27FC236}">
                  <a16:creationId xmlns:a16="http://schemas.microsoft.com/office/drawing/2014/main" id="{0E99D0FA-D823-4A2C-8EC5-EFA922527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1924"/>
              <a:ext cx="1048" cy="328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1396" name="Group 21">
            <a:extLst>
              <a:ext uri="{FF2B5EF4-FFF2-40B4-BE49-F238E27FC236}">
                <a16:creationId xmlns:a16="http://schemas.microsoft.com/office/drawing/2014/main" id="{2B60B350-99A7-4639-8070-163DD046DF0C}"/>
              </a:ext>
            </a:extLst>
          </p:cNvPr>
          <p:cNvGrpSpPr>
            <a:grpSpLocks/>
          </p:cNvGrpSpPr>
          <p:nvPr/>
        </p:nvGrpSpPr>
        <p:grpSpPr bwMode="auto">
          <a:xfrm>
            <a:off x="6864350" y="3130550"/>
            <a:ext cx="1663700" cy="444500"/>
            <a:chOff x="4324" y="1972"/>
            <a:chExt cx="1048" cy="280"/>
          </a:xfrm>
        </p:grpSpPr>
        <p:sp>
          <p:nvSpPr>
            <p:cNvPr id="2061" name="Rechteck 6162">
              <a:extLst>
                <a:ext uri="{FF2B5EF4-FFF2-40B4-BE49-F238E27FC236}">
                  <a16:creationId xmlns:a16="http://schemas.microsoft.com/office/drawing/2014/main" id="{4DBF83F4-F09E-425F-99C0-C3B87C171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1972"/>
              <a:ext cx="1048" cy="184"/>
            </a:xfrm>
            <a:prstGeom prst="rect">
              <a:avLst/>
            </a:prstGeom>
            <a:gradFill rotWithShape="0">
              <a:gsLst>
                <a:gs pos="0">
                  <a:srgbClr val="8E8359"/>
                </a:gs>
                <a:gs pos="50000">
                  <a:srgbClr val="CBBC7F"/>
                </a:gs>
                <a:gs pos="100000">
                  <a:srgbClr val="8E8359"/>
                </a:gs>
              </a:gsLst>
              <a:lin ang="54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062" name="Rechteck 6163">
              <a:extLst>
                <a:ext uri="{FF2B5EF4-FFF2-40B4-BE49-F238E27FC236}">
                  <a16:creationId xmlns:a16="http://schemas.microsoft.com/office/drawing/2014/main" id="{B38535E0-5A2A-4649-B9A7-1E364FE8B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2164"/>
              <a:ext cx="1048" cy="88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rm 33792">
            <a:extLst>
              <a:ext uri="{FF2B5EF4-FFF2-40B4-BE49-F238E27FC236}">
                <a16:creationId xmlns:a16="http://schemas.microsoft.com/office/drawing/2014/main" id="{0B37D4C8-8D49-44E6-A3EC-50DF62F2A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2.3. Druckkräfte</a:t>
            </a:r>
          </a:p>
        </p:txBody>
      </p:sp>
      <p:sp>
        <p:nvSpPr>
          <p:cNvPr id="33794" name="Rechteck 33793">
            <a:extLst>
              <a:ext uri="{FF2B5EF4-FFF2-40B4-BE49-F238E27FC236}">
                <a16:creationId xmlns:a16="http://schemas.microsoft.com/office/drawing/2014/main" id="{7813ABBC-4230-4D13-8747-CDFD5ADA6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gegen ebene Wände</a:t>
            </a:r>
          </a:p>
        </p:txBody>
      </p:sp>
      <p:grpSp>
        <p:nvGrpSpPr>
          <p:cNvPr id="19790" name="Group 17">
            <a:extLst>
              <a:ext uri="{FF2B5EF4-FFF2-40B4-BE49-F238E27FC236}">
                <a16:creationId xmlns:a16="http://schemas.microsoft.com/office/drawing/2014/main" id="{F50A92B5-8198-4FB7-8339-54849F4B42F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070100"/>
            <a:ext cx="3721100" cy="2882900"/>
            <a:chOff x="336" y="1304"/>
            <a:chExt cx="2344" cy="1816"/>
          </a:xfrm>
        </p:grpSpPr>
        <p:sp>
          <p:nvSpPr>
            <p:cNvPr id="32812" name="Rechteck 33794">
              <a:extLst>
                <a:ext uri="{FF2B5EF4-FFF2-40B4-BE49-F238E27FC236}">
                  <a16:creationId xmlns:a16="http://schemas.microsoft.com/office/drawing/2014/main" id="{57AFAEC5-D371-4316-B83B-FB820933C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24"/>
              <a:ext cx="1056" cy="1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2813" name="Gerade Verbindung 33795">
              <a:extLst>
                <a:ext uri="{FF2B5EF4-FFF2-40B4-BE49-F238E27FC236}">
                  <a16:creationId xmlns:a16="http://schemas.microsoft.com/office/drawing/2014/main" id="{74D0B371-6E3B-4ED4-92FE-9F57E5A43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872"/>
              <a:ext cx="384" cy="0"/>
            </a:xfrm>
            <a:prstGeom prst="line">
              <a:avLst/>
            </a:prstGeom>
            <a:noFill/>
            <a:ln w="1270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4" name="Gerade Verbindung 33796">
              <a:extLst>
                <a:ext uri="{FF2B5EF4-FFF2-40B4-BE49-F238E27FC236}">
                  <a16:creationId xmlns:a16="http://schemas.microsoft.com/office/drawing/2014/main" id="{38136C34-DFF4-4607-ACAD-F94C1F393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824"/>
              <a:ext cx="0" cy="1296"/>
            </a:xfrm>
            <a:prstGeom prst="line">
              <a:avLst/>
            </a:prstGeom>
            <a:noFill/>
            <a:ln w="1270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5" name="Gerade Verbindung 33797">
              <a:extLst>
                <a:ext uri="{FF2B5EF4-FFF2-40B4-BE49-F238E27FC236}">
                  <a16:creationId xmlns:a16="http://schemas.microsoft.com/office/drawing/2014/main" id="{1D41089E-6B99-4083-9C0D-417A47344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120"/>
              <a:ext cx="1152" cy="0"/>
            </a:xfrm>
            <a:prstGeom prst="line">
              <a:avLst/>
            </a:prstGeom>
            <a:noFill/>
            <a:ln w="1270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6" name="Gerade Verbindung 33798">
              <a:extLst>
                <a:ext uri="{FF2B5EF4-FFF2-40B4-BE49-F238E27FC236}">
                  <a16:creationId xmlns:a16="http://schemas.microsoft.com/office/drawing/2014/main" id="{61DAEE07-DE0B-4A8D-81E9-05B6CFEC7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872"/>
              <a:ext cx="0" cy="1248"/>
            </a:xfrm>
            <a:prstGeom prst="line">
              <a:avLst/>
            </a:prstGeom>
            <a:noFill/>
            <a:ln w="1270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7" name="Gerade Verbindung 33799">
              <a:extLst>
                <a:ext uri="{FF2B5EF4-FFF2-40B4-BE49-F238E27FC236}">
                  <a16:creationId xmlns:a16="http://schemas.microsoft.com/office/drawing/2014/main" id="{D50E6FBA-7A05-49AB-8325-B95AE880E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872"/>
              <a:ext cx="336" cy="0"/>
            </a:xfrm>
            <a:prstGeom prst="line">
              <a:avLst/>
            </a:prstGeom>
            <a:noFill/>
            <a:ln w="1270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8" name="Gerade Verbindung 33800">
              <a:extLst>
                <a:ext uri="{FF2B5EF4-FFF2-40B4-BE49-F238E27FC236}">
                  <a16:creationId xmlns:a16="http://schemas.microsoft.com/office/drawing/2014/main" id="{B01AF754-06B9-4DF2-BFD4-4EB11F297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776"/>
              <a:ext cx="1824" cy="0"/>
            </a:xfrm>
            <a:prstGeom prst="line">
              <a:avLst/>
            </a:prstGeom>
            <a:noFill/>
            <a:ln w="1270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9" name="Gerade Verbindung 33801">
              <a:extLst>
                <a:ext uri="{FF2B5EF4-FFF2-40B4-BE49-F238E27FC236}">
                  <a16:creationId xmlns:a16="http://schemas.microsoft.com/office/drawing/2014/main" id="{A3667CDC-4842-41AD-9D23-117D37BFD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0" cy="336"/>
            </a:xfrm>
            <a:prstGeom prst="line">
              <a:avLst/>
            </a:prstGeom>
            <a:noFill/>
            <a:ln w="5080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0" name="Gerade Verbindung 33802">
              <a:extLst>
                <a:ext uri="{FF2B5EF4-FFF2-40B4-BE49-F238E27FC236}">
                  <a16:creationId xmlns:a16="http://schemas.microsoft.com/office/drawing/2014/main" id="{D93A1462-6B09-4C1D-BDD0-5CE4A55E5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680"/>
              <a:ext cx="0" cy="336"/>
            </a:xfrm>
            <a:prstGeom prst="line">
              <a:avLst/>
            </a:prstGeom>
            <a:noFill/>
            <a:ln w="5080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1" name="Ellipse 33803">
              <a:extLst>
                <a:ext uri="{FF2B5EF4-FFF2-40B4-BE49-F238E27FC236}">
                  <a16:creationId xmlns:a16="http://schemas.microsoft.com/office/drawing/2014/main" id="{1EFECBE1-076E-4C69-9A16-E82058CCE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1304"/>
              <a:ext cx="1040" cy="94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2822" name="Gerade Verbindung 33804">
              <a:extLst>
                <a:ext uri="{FF2B5EF4-FFF2-40B4-BE49-F238E27FC236}">
                  <a16:creationId xmlns:a16="http://schemas.microsoft.com/office/drawing/2014/main" id="{B4B518EB-1383-4701-B4CC-9D61EE811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824"/>
              <a:ext cx="0" cy="432"/>
            </a:xfrm>
            <a:prstGeom prst="line">
              <a:avLst/>
            </a:prstGeom>
            <a:noFill/>
            <a:ln w="762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3" name="Gerade Verbindung 33805">
              <a:extLst>
                <a:ext uri="{FF2B5EF4-FFF2-40B4-BE49-F238E27FC236}">
                  <a16:creationId xmlns:a16="http://schemas.microsoft.com/office/drawing/2014/main" id="{BF725AD4-8AD2-4880-8A21-827A252C9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96"/>
              <a:ext cx="480" cy="0"/>
            </a:xfrm>
            <a:prstGeom prst="line">
              <a:avLst/>
            </a:prstGeom>
            <a:noFill/>
            <a:ln w="1270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4" name="Ellipse 33806">
              <a:extLst>
                <a:ext uri="{FF2B5EF4-FFF2-40B4-BE49-F238E27FC236}">
                  <a16:creationId xmlns:a16="http://schemas.microsoft.com/office/drawing/2014/main" id="{602BD48C-18EC-4818-A9D9-30C74EE07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" y="2312"/>
              <a:ext cx="320" cy="368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2825" name="Gerade Verbindung 33807">
              <a:extLst>
                <a:ext uri="{FF2B5EF4-FFF2-40B4-BE49-F238E27FC236}">
                  <a16:creationId xmlns:a16="http://schemas.microsoft.com/office/drawing/2014/main" id="{04EB8023-27FF-4516-B804-34AEEF55B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400"/>
              <a:ext cx="192" cy="19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10" name="Rechteck 33809">
            <a:extLst>
              <a:ext uri="{FF2B5EF4-FFF2-40B4-BE49-F238E27FC236}">
                <a16:creationId xmlns:a16="http://schemas.microsoft.com/office/drawing/2014/main" id="{19C9D164-9142-4FDB-8F78-C4E486E82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7400"/>
            <a:ext cx="6248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                         A              Deckel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  </a:t>
            </a: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F</a:t>
            </a:r>
            <a:r>
              <a:rPr lang="de-DE" altLang="de-DE">
                <a:latin typeface="Times New Roman" panose="02020603050405020304" pitchFamily="18" charset="0"/>
              </a:rPr>
              <a:t>            Manometer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		       </a:t>
            </a:r>
            <a:r>
              <a:rPr lang="de-DE" altLang="de-DE">
                <a:solidFill>
                  <a:schemeClr val="accent1"/>
                </a:solidFill>
                <a:latin typeface="Times New Roman" panose="02020603050405020304" pitchFamily="18" charset="0"/>
              </a:rPr>
              <a:t>p</a:t>
            </a:r>
            <a:r>
              <a:rPr lang="de-DE" altLang="de-DE" baseline="-25000">
                <a:solidFill>
                  <a:schemeClr val="accent1"/>
                </a:solidFill>
                <a:latin typeface="Times New Roman" panose="02020603050405020304" pitchFamily="18" charset="0"/>
              </a:rPr>
              <a:t>i,ü</a:t>
            </a:r>
            <a:endParaRPr lang="de-DE" altLang="de-DE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1"/>
                </a:solidFill>
                <a:latin typeface="Times New Roman" panose="02020603050405020304" pitchFamily="18" charset="0"/>
              </a:rPr>
              <a:t>				</a:t>
            </a:r>
            <a:r>
              <a:rPr lang="de-DE" altLang="de-DE">
                <a:latin typeface="Times New Roman" panose="02020603050405020304" pitchFamily="18" charset="0"/>
              </a:rPr>
              <a:t>Gefäß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</a:t>
            </a:r>
            <a:r>
              <a:rPr lang="de-DE" altLang="de-DE">
                <a:solidFill>
                  <a:schemeClr val="accent1"/>
                </a:solidFill>
                <a:latin typeface="Times New Roman" panose="02020603050405020304" pitchFamily="18" charset="0"/>
              </a:rPr>
              <a:t>p </a:t>
            </a:r>
            <a:r>
              <a:rPr lang="de-DE" altLang="de-DE" baseline="-25000">
                <a:solidFill>
                  <a:schemeClr val="accent1"/>
                </a:solidFill>
                <a:latin typeface="Times New Roman" panose="02020603050405020304" pitchFamily="18" charset="0"/>
              </a:rPr>
              <a:t>i,ü--------------------</a:t>
            </a:r>
          </a:p>
        </p:txBody>
      </p:sp>
      <p:sp>
        <p:nvSpPr>
          <p:cNvPr id="32773" name="Rechteck 33810">
            <a:extLst>
              <a:ext uri="{FF2B5EF4-FFF2-40B4-BE49-F238E27FC236}">
                <a16:creationId xmlns:a16="http://schemas.microsoft.com/office/drawing/2014/main" id="{D1DE2F01-CED3-4FA1-B0EF-B3E3F5EC1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5905500"/>
            <a:ext cx="3429000" cy="762000"/>
          </a:xfrm>
          <a:prstGeom prst="rect">
            <a:avLst/>
          </a:prstGeom>
          <a:pattFill prst="pct50">
            <a:fgClr>
              <a:srgbClr val="FF6699"/>
            </a:fgClr>
            <a:bgClr>
              <a:schemeClr val="tx1"/>
            </a:bgClr>
          </a:pattFill>
          <a:ln w="762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33812" name="Rechteck 33811">
            <a:extLst>
              <a:ext uri="{FF2B5EF4-FFF2-40B4-BE49-F238E27FC236}">
                <a16:creationId xmlns:a16="http://schemas.microsoft.com/office/drawing/2014/main" id="{6F44B467-E33E-4B52-AAAF-3A0722C23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096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F=p</a:t>
            </a:r>
            <a:r>
              <a:rPr lang="de-DE" altLang="de-DE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i,ü</a:t>
            </a: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*A</a:t>
            </a:r>
          </a:p>
        </p:txBody>
      </p:sp>
      <p:sp>
        <p:nvSpPr>
          <p:cNvPr id="33813" name="Rechteck 33812">
            <a:extLst>
              <a:ext uri="{FF2B5EF4-FFF2-40B4-BE49-F238E27FC236}">
                <a16:creationId xmlns:a16="http://schemas.microsoft.com/office/drawing/2014/main" id="{F878CCA7-417E-4AC8-8B31-C9967F678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066800"/>
            <a:ext cx="388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gegen die gekrümmte Wand</a:t>
            </a:r>
          </a:p>
        </p:txBody>
      </p:sp>
      <p:grpSp>
        <p:nvGrpSpPr>
          <p:cNvPr id="13578" name="Group 56">
            <a:extLst>
              <a:ext uri="{FF2B5EF4-FFF2-40B4-BE49-F238E27FC236}">
                <a16:creationId xmlns:a16="http://schemas.microsoft.com/office/drawing/2014/main" id="{81F5DB0B-96AC-4846-809F-E7B7489A4776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524000"/>
            <a:ext cx="3873500" cy="5332413"/>
            <a:chOff x="3072" y="960"/>
            <a:chExt cx="2440" cy="3359"/>
          </a:xfrm>
        </p:grpSpPr>
        <p:sp>
          <p:nvSpPr>
            <p:cNvPr id="32778" name="Rechteck 33813">
              <a:extLst>
                <a:ext uri="{FF2B5EF4-FFF2-40B4-BE49-F238E27FC236}">
                  <a16:creationId xmlns:a16="http://schemas.microsoft.com/office/drawing/2014/main" id="{F0B7DB1D-E208-4F36-BDB6-AD62701F2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560"/>
              <a:ext cx="1680" cy="1392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tx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2779" name="Gerade Verbindung 33814">
              <a:extLst>
                <a:ext uri="{FF2B5EF4-FFF2-40B4-BE49-F238E27FC236}">
                  <a16:creationId xmlns:a16="http://schemas.microsoft.com/office/drawing/2014/main" id="{D4B588C1-32B1-494B-B938-E684281F1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560"/>
              <a:ext cx="288" cy="0"/>
            </a:xfrm>
            <a:prstGeom prst="line">
              <a:avLst/>
            </a:prstGeom>
            <a:noFill/>
            <a:ln w="508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0" name="Gerade Verbindung 33815">
              <a:extLst>
                <a:ext uri="{FF2B5EF4-FFF2-40B4-BE49-F238E27FC236}">
                  <a16:creationId xmlns:a16="http://schemas.microsoft.com/office/drawing/2014/main" id="{93A95250-BC6F-432C-A0B7-F88548ADD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608"/>
              <a:ext cx="288" cy="0"/>
            </a:xfrm>
            <a:prstGeom prst="line">
              <a:avLst/>
            </a:prstGeom>
            <a:noFill/>
            <a:ln w="508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1" name="Form 33816">
              <a:extLst>
                <a:ext uri="{FF2B5EF4-FFF2-40B4-BE49-F238E27FC236}">
                  <a16:creationId xmlns:a16="http://schemas.microsoft.com/office/drawing/2014/main" id="{8D8178E4-6D11-4663-8DAF-84B5A4EB7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1368"/>
              <a:ext cx="864" cy="192"/>
            </a:xfrm>
            <a:custGeom>
              <a:avLst/>
              <a:gdLst>
                <a:gd name="T0" fmla="*/ 0 w 21600"/>
                <a:gd name="T1" fmla="*/ 192 h 21600"/>
                <a:gd name="T2" fmla="*/ 863 w 21600"/>
                <a:gd name="T3" fmla="*/ 0 h 21600"/>
                <a:gd name="T4" fmla="*/ 864 w 21600"/>
                <a:gd name="T5" fmla="*/ 19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80"/>
                    <a:pt x="9655" y="13"/>
                    <a:pt x="2157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0"/>
                    <a:pt x="9655" y="13"/>
                    <a:pt x="21575" y="0"/>
                  </a:cubicBezTo>
                  <a:lnTo>
                    <a:pt x="21600" y="21600"/>
                  </a:lnTo>
                  <a:close/>
                </a:path>
              </a:pathLst>
            </a:custGeom>
            <a:pattFill prst="pct50">
              <a:fgClr>
                <a:schemeClr val="accent1"/>
              </a:fgClr>
              <a:bgClr>
                <a:schemeClr val="tx1"/>
              </a:bgClr>
            </a:pattFill>
            <a:ln w="50800" cap="rnd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2782" name="Form 33817">
              <a:extLst>
                <a:ext uri="{FF2B5EF4-FFF2-40B4-BE49-F238E27FC236}">
                  <a16:creationId xmlns:a16="http://schemas.microsoft.com/office/drawing/2014/main" id="{AD2D0903-3822-4158-92BD-3B301E078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368"/>
              <a:ext cx="817" cy="192"/>
            </a:xfrm>
            <a:custGeom>
              <a:avLst/>
              <a:gdLst>
                <a:gd name="T0" fmla="*/ 0 w 21626"/>
                <a:gd name="T1" fmla="*/ 0 h 21600"/>
                <a:gd name="T2" fmla="*/ 817 w 21626"/>
                <a:gd name="T3" fmla="*/ 192 h 21600"/>
                <a:gd name="T4" fmla="*/ 1 w 21626"/>
                <a:gd name="T5" fmla="*/ 192 h 21600"/>
                <a:gd name="T6" fmla="*/ 0 60000 65536"/>
                <a:gd name="T7" fmla="*/ 0 60000 65536"/>
                <a:gd name="T8" fmla="*/ 0 60000 65536"/>
                <a:gd name="T9" fmla="*/ 0 w 21626"/>
                <a:gd name="T10" fmla="*/ 0 h 21600"/>
                <a:gd name="T11" fmla="*/ 0 w 21626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6" h="21600" fill="none" extrusionOk="0">
                  <a:moveTo>
                    <a:pt x="0" y="0"/>
                  </a:moveTo>
                  <a:cubicBezTo>
                    <a:pt x="8" y="0"/>
                    <a:pt x="17" y="-1"/>
                    <a:pt x="26" y="0"/>
                  </a:cubicBezTo>
                  <a:cubicBezTo>
                    <a:pt x="11955" y="0"/>
                    <a:pt x="21626" y="9670"/>
                    <a:pt x="21626" y="21600"/>
                  </a:cubicBezTo>
                </a:path>
                <a:path w="21626" h="21600" stroke="0" extrusionOk="0">
                  <a:moveTo>
                    <a:pt x="0" y="0"/>
                  </a:moveTo>
                  <a:cubicBezTo>
                    <a:pt x="8" y="0"/>
                    <a:pt x="17" y="-1"/>
                    <a:pt x="26" y="0"/>
                  </a:cubicBezTo>
                  <a:cubicBezTo>
                    <a:pt x="11955" y="0"/>
                    <a:pt x="21626" y="9670"/>
                    <a:pt x="21626" y="21600"/>
                  </a:cubicBezTo>
                  <a:lnTo>
                    <a:pt x="26" y="21600"/>
                  </a:lnTo>
                  <a:close/>
                </a:path>
              </a:pathLst>
            </a:custGeom>
            <a:pattFill prst="pct50">
              <a:fgClr>
                <a:schemeClr val="accent1"/>
              </a:fgClr>
              <a:bgClr>
                <a:schemeClr val="tx1"/>
              </a:bgClr>
            </a:pattFill>
            <a:ln w="50800" cap="rnd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2783" name="Gerade Verbindung 33818">
              <a:extLst>
                <a:ext uri="{FF2B5EF4-FFF2-40B4-BE49-F238E27FC236}">
                  <a16:creationId xmlns:a16="http://schemas.microsoft.com/office/drawing/2014/main" id="{26558D44-AB65-4271-B17E-170508639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560"/>
              <a:ext cx="288" cy="0"/>
            </a:xfrm>
            <a:prstGeom prst="line">
              <a:avLst/>
            </a:prstGeom>
            <a:noFill/>
            <a:ln w="508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4" name="Gerade Verbindung 33819">
              <a:extLst>
                <a:ext uri="{FF2B5EF4-FFF2-40B4-BE49-F238E27FC236}">
                  <a16:creationId xmlns:a16="http://schemas.microsoft.com/office/drawing/2014/main" id="{1D3C6AC4-ACE1-495F-BDEB-994FB7AD4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608"/>
              <a:ext cx="288" cy="0"/>
            </a:xfrm>
            <a:prstGeom prst="line">
              <a:avLst/>
            </a:prstGeom>
            <a:noFill/>
            <a:ln w="508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5" name="Gerade Verbindung 33820">
              <a:extLst>
                <a:ext uri="{FF2B5EF4-FFF2-40B4-BE49-F238E27FC236}">
                  <a16:creationId xmlns:a16="http://schemas.microsoft.com/office/drawing/2014/main" id="{458DE9AD-3CE2-4D84-8C41-0DD2FA5D9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608"/>
              <a:ext cx="0" cy="1344"/>
            </a:xfrm>
            <a:prstGeom prst="line">
              <a:avLst/>
            </a:prstGeom>
            <a:noFill/>
            <a:ln w="508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6" name="Gerade Verbindung 33821">
              <a:extLst>
                <a:ext uri="{FF2B5EF4-FFF2-40B4-BE49-F238E27FC236}">
                  <a16:creationId xmlns:a16="http://schemas.microsoft.com/office/drawing/2014/main" id="{418C7AF5-9E34-40E1-8831-F22CB9F3C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608"/>
              <a:ext cx="0" cy="1344"/>
            </a:xfrm>
            <a:prstGeom prst="line">
              <a:avLst/>
            </a:prstGeom>
            <a:noFill/>
            <a:ln w="508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7" name="Gerade Verbindung 33822">
              <a:extLst>
                <a:ext uri="{FF2B5EF4-FFF2-40B4-BE49-F238E27FC236}">
                  <a16:creationId xmlns:a16="http://schemas.microsoft.com/office/drawing/2014/main" id="{297EB208-9961-49C9-B914-ABAEFD450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952"/>
              <a:ext cx="1680" cy="0"/>
            </a:xfrm>
            <a:prstGeom prst="line">
              <a:avLst/>
            </a:prstGeom>
            <a:noFill/>
            <a:ln w="508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8" name="Gerade Verbindung 33823">
              <a:extLst>
                <a:ext uri="{FF2B5EF4-FFF2-40B4-BE49-F238E27FC236}">
                  <a16:creationId xmlns:a16="http://schemas.microsoft.com/office/drawing/2014/main" id="{1F970E10-5722-4F83-B59A-4ACD13870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328"/>
              <a:ext cx="192" cy="0"/>
            </a:xfrm>
            <a:prstGeom prst="line">
              <a:avLst/>
            </a:prstGeom>
            <a:noFill/>
            <a:ln w="508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9" name="Gerade Verbindung 33824">
              <a:extLst>
                <a:ext uri="{FF2B5EF4-FFF2-40B4-BE49-F238E27FC236}">
                  <a16:creationId xmlns:a16="http://schemas.microsoft.com/office/drawing/2014/main" id="{586C04EA-4053-4779-93DD-EB7EBA9EC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1368"/>
              <a:ext cx="0" cy="864"/>
            </a:xfrm>
            <a:prstGeom prst="line">
              <a:avLst/>
            </a:prstGeom>
            <a:noFill/>
            <a:ln w="762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0" name="Gerade Verbindung 33825">
              <a:extLst>
                <a:ext uri="{FF2B5EF4-FFF2-40B4-BE49-F238E27FC236}">
                  <a16:creationId xmlns:a16="http://schemas.microsoft.com/office/drawing/2014/main" id="{8CDA1983-A63D-4B73-B825-08DAB0424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608"/>
              <a:ext cx="172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1" name="Gerade Verbindung 33826">
              <a:extLst>
                <a:ext uri="{FF2B5EF4-FFF2-40B4-BE49-F238E27FC236}">
                  <a16:creationId xmlns:a16="http://schemas.microsoft.com/office/drawing/2014/main" id="{FCBD7E9F-68FB-48B7-8246-137B64F195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464"/>
              <a:ext cx="192" cy="672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2" name="Gerade Verbindung 33827">
              <a:extLst>
                <a:ext uri="{FF2B5EF4-FFF2-40B4-BE49-F238E27FC236}">
                  <a16:creationId xmlns:a16="http://schemas.microsoft.com/office/drawing/2014/main" id="{123F96D7-2CE3-4EEA-8435-A2F270EDF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1464"/>
              <a:ext cx="0" cy="672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3" name="Gerade Verbindung 33828">
              <a:extLst>
                <a:ext uri="{FF2B5EF4-FFF2-40B4-BE49-F238E27FC236}">
                  <a16:creationId xmlns:a16="http://schemas.microsoft.com/office/drawing/2014/main" id="{9284738D-F308-4F14-B7DB-CFAD31DE1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136"/>
              <a:ext cx="192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4" name="Gerade Verbindung 33829">
              <a:extLst>
                <a:ext uri="{FF2B5EF4-FFF2-40B4-BE49-F238E27FC236}">
                  <a16:creationId xmlns:a16="http://schemas.microsoft.com/office/drawing/2014/main" id="{99F3C4B9-396D-4ED6-8DE8-CEB554EA6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416"/>
              <a:ext cx="0" cy="384"/>
            </a:xfrm>
            <a:prstGeom prst="line">
              <a:avLst/>
            </a:prstGeom>
            <a:noFill/>
            <a:ln w="2540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5" name="Gerade Verbindung 33830">
              <a:extLst>
                <a:ext uri="{FF2B5EF4-FFF2-40B4-BE49-F238E27FC236}">
                  <a16:creationId xmlns:a16="http://schemas.microsoft.com/office/drawing/2014/main" id="{0ADBD5A1-8C67-483E-AD02-CA50CA165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416"/>
              <a:ext cx="0" cy="384"/>
            </a:xfrm>
            <a:prstGeom prst="line">
              <a:avLst/>
            </a:prstGeom>
            <a:noFill/>
            <a:ln w="2540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6" name="Ellipse 33831">
              <a:extLst>
                <a:ext uri="{FF2B5EF4-FFF2-40B4-BE49-F238E27FC236}">
                  <a16:creationId xmlns:a16="http://schemas.microsoft.com/office/drawing/2014/main" id="{94F4F96C-5840-45D3-BA90-A61333F36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" y="2984"/>
              <a:ext cx="1472" cy="1327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2797" name="Gerade Verbindung 33832">
              <a:extLst>
                <a:ext uri="{FF2B5EF4-FFF2-40B4-BE49-F238E27FC236}">
                  <a16:creationId xmlns:a16="http://schemas.microsoft.com/office/drawing/2014/main" id="{7520008B-1937-407B-BFD6-8835C8F55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1248"/>
              <a:ext cx="0" cy="3071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prstDash val="dash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8" name="Gerade Verbindung 33833">
              <a:extLst>
                <a:ext uri="{FF2B5EF4-FFF2-40B4-BE49-F238E27FC236}">
                  <a16:creationId xmlns:a16="http://schemas.microsoft.com/office/drawing/2014/main" id="{5A5B8930-9EB5-49F5-8851-607396544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648"/>
              <a:ext cx="1488" cy="0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prstDash val="dash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9" name="Gerade Verbindung 33834">
              <a:extLst>
                <a:ext uri="{FF2B5EF4-FFF2-40B4-BE49-F238E27FC236}">
                  <a16:creationId xmlns:a16="http://schemas.microsoft.com/office/drawing/2014/main" id="{DD5591F4-0225-4974-B390-254DCD7D0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1392"/>
              <a:ext cx="0" cy="2064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0" name="Rechteck 33835">
              <a:extLst>
                <a:ext uri="{FF2B5EF4-FFF2-40B4-BE49-F238E27FC236}">
                  <a16:creationId xmlns:a16="http://schemas.microsoft.com/office/drawing/2014/main" id="{431F3868-F690-42EB-BF2F-91D5E63F8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" y="3320"/>
              <a:ext cx="176" cy="128"/>
            </a:xfrm>
            <a:prstGeom prst="rect">
              <a:avLst/>
            </a:prstGeom>
            <a:pattFill prst="wdUpDiag">
              <a:fgClr>
                <a:srgbClr val="777777"/>
              </a:fgClr>
              <a:bgClr>
                <a:schemeClr val="bg2"/>
              </a:bgClr>
            </a:pattFill>
            <a:ln w="25400" algn="ctr">
              <a:solidFill>
                <a:srgbClr val="77777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2801" name="Gerade Verbindung 33836">
              <a:extLst>
                <a:ext uri="{FF2B5EF4-FFF2-40B4-BE49-F238E27FC236}">
                  <a16:creationId xmlns:a16="http://schemas.microsoft.com/office/drawing/2014/main" id="{C617EDBF-BCFB-4B93-9421-C1F055AB61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440"/>
              <a:ext cx="0" cy="1872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2" name="Gerade Verbindung 33837">
              <a:extLst>
                <a:ext uri="{FF2B5EF4-FFF2-40B4-BE49-F238E27FC236}">
                  <a16:creationId xmlns:a16="http://schemas.microsoft.com/office/drawing/2014/main" id="{EAF82D31-64F8-4F05-B93A-885FD5501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392"/>
              <a:ext cx="192" cy="48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3" name="Gerade Verbindung 33838">
              <a:extLst>
                <a:ext uri="{FF2B5EF4-FFF2-40B4-BE49-F238E27FC236}">
                  <a16:creationId xmlns:a16="http://schemas.microsoft.com/office/drawing/2014/main" id="{4DE63FAB-7B5E-49E9-AF6C-812CC0097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960"/>
              <a:ext cx="240" cy="432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4" name="Gerade Verbindung 33839">
              <a:extLst>
                <a:ext uri="{FF2B5EF4-FFF2-40B4-BE49-F238E27FC236}">
                  <a16:creationId xmlns:a16="http://schemas.microsoft.com/office/drawing/2014/main" id="{FAFAD1B1-9EC3-4B40-8889-38B007D100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008"/>
              <a:ext cx="240" cy="432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5" name="Parallelogramm 33840">
              <a:extLst>
                <a:ext uri="{FF2B5EF4-FFF2-40B4-BE49-F238E27FC236}">
                  <a16:creationId xmlns:a16="http://schemas.microsoft.com/office/drawing/2014/main" id="{F905441B-8D06-4F96-ACDD-3879C2FC4D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0">
              <a:off x="4712" y="968"/>
              <a:ext cx="272" cy="128"/>
            </a:xfrm>
            <a:prstGeom prst="parallelogram">
              <a:avLst>
                <a:gd name="adj" fmla="val 53115"/>
              </a:avLst>
            </a:prstGeom>
            <a:pattFill prst="wdUpDiag">
              <a:fgClr>
                <a:srgbClr val="777777"/>
              </a:fgClr>
              <a:bgClr>
                <a:schemeClr val="bg2"/>
              </a:bgClr>
            </a:pattFill>
            <a:ln w="25400" algn="ctr">
              <a:solidFill>
                <a:srgbClr val="77777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2806" name="Ellipse 33841">
              <a:extLst>
                <a:ext uri="{FF2B5EF4-FFF2-40B4-BE49-F238E27FC236}">
                  <a16:creationId xmlns:a16="http://schemas.microsoft.com/office/drawing/2014/main" id="{55CC28DA-34C4-4289-9C7F-110C916D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2168"/>
              <a:ext cx="320" cy="32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2807" name="Gerade Verbindung 33842">
              <a:extLst>
                <a:ext uri="{FF2B5EF4-FFF2-40B4-BE49-F238E27FC236}">
                  <a16:creationId xmlns:a16="http://schemas.microsoft.com/office/drawing/2014/main" id="{FF8359D7-5F65-4582-8B82-2D048FAD98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2256"/>
              <a:ext cx="96" cy="14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8" name="Gerade Verbindung 33843">
              <a:extLst>
                <a:ext uri="{FF2B5EF4-FFF2-40B4-BE49-F238E27FC236}">
                  <a16:creationId xmlns:a16="http://schemas.microsoft.com/office/drawing/2014/main" id="{74383528-AB7E-4504-80B4-7EDD7DE03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48" y="1200"/>
              <a:ext cx="864" cy="192"/>
            </a:xfrm>
            <a:prstGeom prst="line">
              <a:avLst/>
            </a:prstGeom>
            <a:noFill/>
            <a:ln w="127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9" name="Form 33844">
              <a:extLst>
                <a:ext uri="{FF2B5EF4-FFF2-40B4-BE49-F238E27FC236}">
                  <a16:creationId xmlns:a16="http://schemas.microsoft.com/office/drawing/2014/main" id="{238915E9-04DE-4305-8E40-96F158A2C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248"/>
              <a:ext cx="287" cy="432"/>
            </a:xfrm>
            <a:custGeom>
              <a:avLst/>
              <a:gdLst>
                <a:gd name="T0" fmla="*/ 0 w 25086"/>
                <a:gd name="T1" fmla="*/ 432 h 21600"/>
                <a:gd name="T2" fmla="*/ 287 w 25086"/>
                <a:gd name="T3" fmla="*/ 6 h 21600"/>
                <a:gd name="T4" fmla="*/ 247 w 25086"/>
                <a:gd name="T5" fmla="*/ 432 h 21600"/>
                <a:gd name="T6" fmla="*/ 0 60000 65536"/>
                <a:gd name="T7" fmla="*/ 0 60000 65536"/>
                <a:gd name="T8" fmla="*/ 0 60000 65536"/>
                <a:gd name="T9" fmla="*/ 0 w 25086"/>
                <a:gd name="T10" fmla="*/ 0 h 21600"/>
                <a:gd name="T11" fmla="*/ 0 w 25086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86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2767" y="0"/>
                    <a:pt x="23933" y="94"/>
                    <a:pt x="25085" y="283"/>
                  </a:cubicBezTo>
                </a:path>
                <a:path w="25086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2767" y="0"/>
                    <a:pt x="23933" y="94"/>
                    <a:pt x="25085" y="28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 algn="ctr">
              <a:solidFill>
                <a:srgbClr val="777777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2810" name="Form 33845">
              <a:extLst>
                <a:ext uri="{FF2B5EF4-FFF2-40B4-BE49-F238E27FC236}">
                  <a16:creationId xmlns:a16="http://schemas.microsoft.com/office/drawing/2014/main" id="{8253B72C-5834-4448-B69E-F55C69834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920"/>
              <a:ext cx="144" cy="96"/>
            </a:xfrm>
            <a:custGeom>
              <a:avLst/>
              <a:gdLst>
                <a:gd name="T0" fmla="*/ 144 w 21600"/>
                <a:gd name="T1" fmla="*/ 96 h 21600"/>
                <a:gd name="T2" fmla="*/ 0 w 21600"/>
                <a:gd name="T3" fmla="*/ 0 h 21600"/>
                <a:gd name="T4" fmla="*/ 144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 algn="ctr">
              <a:solidFill>
                <a:schemeClr val="bg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2811" name="Form 33846">
              <a:extLst>
                <a:ext uri="{FF2B5EF4-FFF2-40B4-BE49-F238E27FC236}">
                  <a16:creationId xmlns:a16="http://schemas.microsoft.com/office/drawing/2014/main" id="{B91E2D7A-A11D-4072-9FD3-748891703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920"/>
              <a:ext cx="192" cy="96"/>
            </a:xfrm>
            <a:custGeom>
              <a:avLst/>
              <a:gdLst>
                <a:gd name="T0" fmla="*/ 192 w 21600"/>
                <a:gd name="T1" fmla="*/ 0 h 21600"/>
                <a:gd name="T2" fmla="*/ 0 w 21600"/>
                <a:gd name="T3" fmla="*/ 9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 algn="ctr">
              <a:solidFill>
                <a:schemeClr val="bg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33849" name="Rechteck 33848">
            <a:extLst>
              <a:ext uri="{FF2B5EF4-FFF2-40B4-BE49-F238E27FC236}">
                <a16:creationId xmlns:a16="http://schemas.microsoft.com/office/drawing/2014/main" id="{C74C36FF-9F33-41D0-89DE-5807A4AAA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524000"/>
            <a:ext cx="45720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		dA</a:t>
            </a:r>
            <a:r>
              <a:rPr lang="de-DE" altLang="de-DE" sz="1400">
                <a:latin typeface="Symbol" panose="05050102010706020507" pitchFamily="18" charset="2"/>
              </a:rPr>
              <a:t>	   </a:t>
            </a:r>
            <a:r>
              <a:rPr lang="de-DE" altLang="de-DE" sz="1400" b="1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de-DE" altLang="de-DE" sz="14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		</a:t>
            </a:r>
            <a:r>
              <a:rPr lang="de-DE" altLang="de-DE" sz="1400">
                <a:latin typeface="Symbol" panose="05050102010706020507" pitchFamily="18" charset="2"/>
              </a:rPr>
              <a:t>     </a:t>
            </a:r>
            <a:r>
              <a:rPr lang="de-DE" altLang="de-DE">
                <a:latin typeface="Times New Roman" panose="02020603050405020304" pitchFamily="18" charset="0"/>
              </a:rPr>
              <a:t>Deckel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</a:t>
            </a: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F   dF    dF</a:t>
            </a:r>
            <a:r>
              <a:rPr lang="de-DE" altLang="de-DE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V</a:t>
            </a: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			          </a:t>
            </a:r>
            <a:r>
              <a:rPr lang="de-DE" altLang="de-DE">
                <a:solidFill>
                  <a:schemeClr val="bg2"/>
                </a:solidFill>
                <a:latin typeface="Symbol" panose="05050102010706020507" pitchFamily="18" charset="2"/>
              </a:rPr>
              <a:t>a</a:t>
            </a:r>
            <a:r>
              <a:rPr lang="de-DE" altLang="de-DE">
                <a:solidFill>
                  <a:schemeClr val="bg2"/>
                </a:solidFill>
                <a:latin typeface="Times New Roman" panose="02020603050405020304" pitchFamily="18" charset="0"/>
              </a:rPr>
              <a:t>        </a:t>
            </a:r>
            <a:r>
              <a:rPr lang="de-DE" altLang="de-DE" sz="1600">
                <a:latin typeface="Times New Roman" panose="02020603050405020304" pitchFamily="18" charset="0"/>
              </a:rPr>
              <a:t>Manometer</a:t>
            </a:r>
            <a:r>
              <a:rPr lang="de-DE" altLang="de-DE" sz="1600">
                <a:solidFill>
                  <a:schemeClr val="bg2"/>
                </a:solidFill>
                <a:latin typeface="Times New Roman" panose="02020603050405020304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de-DE" altLang="de-DE" sz="16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bg2"/>
                </a:solidFill>
                <a:latin typeface="Times New Roman" panose="02020603050405020304" pitchFamily="18" charset="0"/>
              </a:rPr>
              <a:t>				</a:t>
            </a:r>
            <a:r>
              <a:rPr lang="de-DE" altLang="de-DE" sz="2800">
                <a:solidFill>
                  <a:schemeClr val="accent1"/>
                </a:solidFill>
                <a:latin typeface="Times New Roman" panose="02020603050405020304" pitchFamily="18" charset="0"/>
              </a:rPr>
              <a:t>p</a:t>
            </a:r>
            <a:r>
              <a:rPr lang="de-DE" altLang="de-DE" sz="2800" baseline="-25000">
                <a:solidFill>
                  <a:schemeClr val="accent1"/>
                </a:solidFill>
                <a:latin typeface="Times New Roman" panose="02020603050405020304" pitchFamily="18" charset="0"/>
              </a:rPr>
              <a:t>i,ü</a:t>
            </a:r>
            <a:r>
              <a:rPr lang="de-DE" altLang="de-DE" sz="2800">
                <a:solidFill>
                  <a:schemeClr val="accent1"/>
                </a:solidFill>
                <a:latin typeface="Times New Roman" panose="02020603050405020304" pitchFamily="18" charset="0"/>
              </a:rPr>
              <a:t>			    </a:t>
            </a:r>
            <a:r>
              <a:rPr lang="de-DE" altLang="de-DE" sz="2800" b="1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Gefäß</a:t>
            </a:r>
          </a:p>
          <a:p>
            <a:pPr>
              <a:spcBef>
                <a:spcPct val="50000"/>
              </a:spcBef>
            </a:pPr>
            <a:r>
              <a:rPr lang="de-DE" altLang="de-DE" sz="2800" b="1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						        </a:t>
            </a:r>
            <a:r>
              <a:rPr lang="de-DE" altLang="de-DE" sz="1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dA</a:t>
            </a:r>
            <a:r>
              <a:rPr lang="de-DE" altLang="de-DE" sz="16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proj</a:t>
            </a:r>
            <a:r>
              <a:rPr lang="de-DE" altLang="de-DE" sz="1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		                     A</a:t>
            </a:r>
            <a:r>
              <a:rPr lang="de-DE" altLang="de-DE" sz="16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proj.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3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3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3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3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3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3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3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3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33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33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3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33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33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33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autoUpdateAnimBg="0"/>
      <p:bldP spid="33810" grpId="0" build="p" autoUpdateAnimBg="0"/>
      <p:bldP spid="3384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rm 34816">
            <a:extLst>
              <a:ext uri="{FF2B5EF4-FFF2-40B4-BE49-F238E27FC236}">
                <a16:creationId xmlns:a16="http://schemas.microsoft.com/office/drawing/2014/main" id="{895A1EBE-2E14-490E-BFBC-13FFB39E4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457200"/>
            <a:ext cx="55626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Druckkräfte gegen die gekrümmte Wand</a:t>
            </a:r>
          </a:p>
        </p:txBody>
      </p:sp>
      <p:pic>
        <p:nvPicPr>
          <p:cNvPr id="34818" name="Rechteck 34817">
            <a:extLst>
              <a:ext uri="{FF2B5EF4-FFF2-40B4-BE49-F238E27FC236}">
                <a16:creationId xmlns:a16="http://schemas.microsoft.com/office/drawing/2014/main" id="{06B46EA5-B5EF-400F-87CC-18B21BB500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Rechteck 34818">
            <a:extLst>
              <a:ext uri="{FF2B5EF4-FFF2-40B4-BE49-F238E27FC236}">
                <a16:creationId xmlns:a16="http://schemas.microsoft.com/office/drawing/2014/main" id="{AC7D3862-07E6-40E5-B69D-039501C195D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1833563"/>
            <a:ext cx="4408487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18" name="Group 11">
            <a:extLst>
              <a:ext uri="{FF2B5EF4-FFF2-40B4-BE49-F238E27FC236}">
                <a16:creationId xmlns:a16="http://schemas.microsoft.com/office/drawing/2014/main" id="{388A24CE-213C-49E6-8B31-9D0B7816FEE2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638800"/>
            <a:ext cx="2286000" cy="1217613"/>
            <a:chOff x="2688" y="3552"/>
            <a:chExt cx="1440" cy="767"/>
          </a:xfrm>
        </p:grpSpPr>
        <p:sp>
          <p:nvSpPr>
            <p:cNvPr id="33797" name="Gerade Verbindung 34819">
              <a:extLst>
                <a:ext uri="{FF2B5EF4-FFF2-40B4-BE49-F238E27FC236}">
                  <a16:creationId xmlns:a16="http://schemas.microsoft.com/office/drawing/2014/main" id="{11655856-61FA-4284-9058-C419059B4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3840"/>
              <a:ext cx="0" cy="479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21" name="Rechteck 34820">
              <a:extLst>
                <a:ext uri="{FF2B5EF4-FFF2-40B4-BE49-F238E27FC236}">
                  <a16:creationId xmlns:a16="http://schemas.microsoft.com/office/drawing/2014/main" id="{72B9ECC5-DF89-4DEC-8F3B-A4BDF28AD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88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33799" name="Gerade Verbindung 34821">
              <a:extLst>
                <a:ext uri="{FF2B5EF4-FFF2-40B4-BE49-F238E27FC236}">
                  <a16:creationId xmlns:a16="http://schemas.microsoft.com/office/drawing/2014/main" id="{6EEBF5C2-02F4-4856-B704-F8C652060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3696"/>
              <a:ext cx="432" cy="623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0" name="Gerade Verbindung 34822">
              <a:extLst>
                <a:ext uri="{FF2B5EF4-FFF2-40B4-BE49-F238E27FC236}">
                  <a16:creationId xmlns:a16="http://schemas.microsoft.com/office/drawing/2014/main" id="{6634569C-9997-4286-802C-334DE223F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3696"/>
              <a:ext cx="0" cy="576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24" name="Rechteck 34823">
              <a:extLst>
                <a:ext uri="{FF2B5EF4-FFF2-40B4-BE49-F238E27FC236}">
                  <a16:creationId xmlns:a16="http://schemas.microsoft.com/office/drawing/2014/main" id="{366B5C53-5CF7-4515-998F-BB58A0290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936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dF</a:t>
              </a:r>
              <a:r>
                <a:rPr lang="de-DE" altLang="de-DE" baseline="-25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v</a:t>
              </a:r>
              <a:r>
                <a:rPr lang="de-DE" altLang="de-DE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  </a:t>
              </a:r>
              <a:r>
                <a:rPr lang="de-DE" altLang="de-DE">
                  <a:solidFill>
                    <a:srgbClr val="9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a</a:t>
              </a:r>
              <a:r>
                <a:rPr lang="de-DE" altLang="de-DE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dF  </a:t>
              </a:r>
              <a:r>
                <a:rPr lang="de-DE" altLang="de-DE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33802" name="Gerade Verbindung 34824">
              <a:extLst>
                <a:ext uri="{FF2B5EF4-FFF2-40B4-BE49-F238E27FC236}">
                  <a16:creationId xmlns:a16="http://schemas.microsoft.com/office/drawing/2014/main" id="{49A3B44B-F98E-43C9-92EE-C82A1CA70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4128"/>
              <a:ext cx="768" cy="0"/>
            </a:xfrm>
            <a:prstGeom prst="line">
              <a:avLst/>
            </a:prstGeom>
            <a:noFill/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3" name="Gerade Verbindung 34825">
              <a:extLst>
                <a:ext uri="{FF2B5EF4-FFF2-40B4-BE49-F238E27FC236}">
                  <a16:creationId xmlns:a16="http://schemas.microsoft.com/office/drawing/2014/main" id="{259E749F-E3D2-4B72-8210-14EEC0CB2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28" y="3552"/>
              <a:ext cx="912" cy="576"/>
            </a:xfrm>
            <a:prstGeom prst="line">
              <a:avLst/>
            </a:prstGeom>
            <a:noFill/>
            <a:ln w="127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0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rm 35840">
            <a:extLst>
              <a:ext uri="{FF2B5EF4-FFF2-40B4-BE49-F238E27FC236}">
                <a16:creationId xmlns:a16="http://schemas.microsoft.com/office/drawing/2014/main" id="{7AC34BF2-F912-482C-AB8D-C145B0D37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Druckkräfte bei Wirkung des Schweredrucks</a:t>
            </a:r>
          </a:p>
        </p:txBody>
      </p:sp>
      <p:grpSp>
        <p:nvGrpSpPr>
          <p:cNvPr id="159" name="Group 25">
            <a:extLst>
              <a:ext uri="{FF2B5EF4-FFF2-40B4-BE49-F238E27FC236}">
                <a16:creationId xmlns:a16="http://schemas.microsoft.com/office/drawing/2014/main" id="{DBD58757-AD6E-477E-98FB-4CA73C86168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209800"/>
            <a:ext cx="4191000" cy="4495800"/>
            <a:chOff x="816" y="1392"/>
            <a:chExt cx="2640" cy="2832"/>
          </a:xfrm>
        </p:grpSpPr>
        <p:sp>
          <p:nvSpPr>
            <p:cNvPr id="34820" name="Rechteck 35841">
              <a:extLst>
                <a:ext uri="{FF2B5EF4-FFF2-40B4-BE49-F238E27FC236}">
                  <a16:creationId xmlns:a16="http://schemas.microsoft.com/office/drawing/2014/main" id="{1B68BC23-CED7-4034-9A00-05A25F3D6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24"/>
              <a:ext cx="960" cy="9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4821" name="Gerade Verbindung 35842">
              <a:extLst>
                <a:ext uri="{FF2B5EF4-FFF2-40B4-BE49-F238E27FC236}">
                  <a16:creationId xmlns:a16="http://schemas.microsoft.com/office/drawing/2014/main" id="{F17862ED-E59A-409B-85C5-3EF1B3BB3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688"/>
              <a:ext cx="144" cy="0"/>
            </a:xfrm>
            <a:prstGeom prst="line">
              <a:avLst/>
            </a:prstGeom>
            <a:noFill/>
            <a:ln w="1270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22" name="Gerade Verbindung 35843">
              <a:extLst>
                <a:ext uri="{FF2B5EF4-FFF2-40B4-BE49-F238E27FC236}">
                  <a16:creationId xmlns:a16="http://schemas.microsoft.com/office/drawing/2014/main" id="{44571448-D396-4500-BAB1-F1A9B7E9C2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608"/>
              <a:ext cx="0" cy="1104"/>
            </a:xfrm>
            <a:prstGeom prst="line">
              <a:avLst/>
            </a:prstGeom>
            <a:noFill/>
            <a:ln w="1270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23" name="Gerade Verbindung 35844">
              <a:extLst>
                <a:ext uri="{FF2B5EF4-FFF2-40B4-BE49-F238E27FC236}">
                  <a16:creationId xmlns:a16="http://schemas.microsoft.com/office/drawing/2014/main" id="{D2AF3C83-001D-4B58-BBED-85BE54B12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784"/>
              <a:ext cx="1296" cy="0"/>
            </a:xfrm>
            <a:prstGeom prst="line">
              <a:avLst/>
            </a:prstGeom>
            <a:noFill/>
            <a:ln w="1270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24" name="Gerade Verbindung 35845">
              <a:extLst>
                <a:ext uri="{FF2B5EF4-FFF2-40B4-BE49-F238E27FC236}">
                  <a16:creationId xmlns:a16="http://schemas.microsoft.com/office/drawing/2014/main" id="{7A9F6DBF-7B3E-42E0-8005-412D73BB86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2688"/>
              <a:ext cx="144" cy="0"/>
            </a:xfrm>
            <a:prstGeom prst="line">
              <a:avLst/>
            </a:prstGeom>
            <a:noFill/>
            <a:ln w="1270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25" name="Gerade Verbindung 35846">
              <a:extLst>
                <a:ext uri="{FF2B5EF4-FFF2-40B4-BE49-F238E27FC236}">
                  <a16:creationId xmlns:a16="http://schemas.microsoft.com/office/drawing/2014/main" id="{185ACFBE-421C-4B94-A1F9-4B0EEDDAA4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1608"/>
              <a:ext cx="0" cy="1104"/>
            </a:xfrm>
            <a:prstGeom prst="line">
              <a:avLst/>
            </a:prstGeom>
            <a:noFill/>
            <a:ln w="1270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26" name="Gerade Verbindung 35847">
              <a:extLst>
                <a:ext uri="{FF2B5EF4-FFF2-40B4-BE49-F238E27FC236}">
                  <a16:creationId xmlns:a16="http://schemas.microsoft.com/office/drawing/2014/main" id="{388301B1-C80B-4860-87B8-B0FD4782B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160"/>
              <a:ext cx="0" cy="576"/>
            </a:xfrm>
            <a:prstGeom prst="line">
              <a:avLst/>
            </a:prstGeom>
            <a:noFill/>
            <a:ln w="762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27" name="Gerade Verbindung 35848">
              <a:extLst>
                <a:ext uri="{FF2B5EF4-FFF2-40B4-BE49-F238E27FC236}">
                  <a16:creationId xmlns:a16="http://schemas.microsoft.com/office/drawing/2014/main" id="{672728EC-3356-4173-82EC-91C153736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92"/>
              <a:ext cx="0" cy="336"/>
            </a:xfrm>
            <a:prstGeom prst="line">
              <a:avLst/>
            </a:prstGeom>
            <a:noFill/>
            <a:ln w="2540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28" name="Gerade Verbindung 35849">
              <a:extLst>
                <a:ext uri="{FF2B5EF4-FFF2-40B4-BE49-F238E27FC236}">
                  <a16:creationId xmlns:a16="http://schemas.microsoft.com/office/drawing/2014/main" id="{91B1489A-49F7-4447-9207-D3E0B4BDC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592"/>
              <a:ext cx="0" cy="336"/>
            </a:xfrm>
            <a:prstGeom prst="line">
              <a:avLst/>
            </a:prstGeom>
            <a:noFill/>
            <a:ln w="25400" algn="ctr">
              <a:solidFill>
                <a:srgbClr val="00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29" name="Form 35850">
              <a:extLst>
                <a:ext uri="{FF2B5EF4-FFF2-40B4-BE49-F238E27FC236}">
                  <a16:creationId xmlns:a16="http://schemas.microsoft.com/office/drawing/2014/main" id="{5FDB70FE-8638-4795-A5F1-4471C8BAB2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620000">
              <a:off x="1300" y="1684"/>
              <a:ext cx="136" cy="136"/>
            </a:xfrm>
            <a:prstGeom prst="triangle">
              <a:avLst>
                <a:gd name="adj" fmla="val 49995"/>
              </a:avLst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4830" name="Ellipse 35851">
              <a:extLst>
                <a:ext uri="{FF2B5EF4-FFF2-40B4-BE49-F238E27FC236}">
                  <a16:creationId xmlns:a16="http://schemas.microsoft.com/office/drawing/2014/main" id="{69EECB1E-8130-458B-878D-6D5106FEE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3128"/>
              <a:ext cx="1040" cy="1088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4831" name="Gerade Verbindung 35852">
              <a:extLst>
                <a:ext uri="{FF2B5EF4-FFF2-40B4-BE49-F238E27FC236}">
                  <a16:creationId xmlns:a16="http://schemas.microsoft.com/office/drawing/2014/main" id="{84299596-058F-4248-8971-943DB97E8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1392"/>
              <a:ext cx="0" cy="2832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prstDash val="dash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2" name="Gerade Verbindung 35853">
              <a:extLst>
                <a:ext uri="{FF2B5EF4-FFF2-40B4-BE49-F238E27FC236}">
                  <a16:creationId xmlns:a16="http://schemas.microsoft.com/office/drawing/2014/main" id="{50ECAA4D-6A0C-456A-B4CB-457C98431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648"/>
              <a:ext cx="1584" cy="0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prstDash val="dash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3" name="Gerade Verbindung 35854">
              <a:extLst>
                <a:ext uri="{FF2B5EF4-FFF2-40B4-BE49-F238E27FC236}">
                  <a16:creationId xmlns:a16="http://schemas.microsoft.com/office/drawing/2014/main" id="{323DF548-CFAA-453C-9860-6CE3F130F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736"/>
              <a:ext cx="576" cy="0"/>
            </a:xfrm>
            <a:prstGeom prst="line">
              <a:avLst/>
            </a:prstGeom>
            <a:noFill/>
            <a:ln w="127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4" name="Gerade Verbindung 35855">
              <a:extLst>
                <a:ext uri="{FF2B5EF4-FFF2-40B4-BE49-F238E27FC236}">
                  <a16:creationId xmlns:a16="http://schemas.microsoft.com/office/drawing/2014/main" id="{9C2025BF-E354-4232-A7A1-5BBFF0F96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24"/>
              <a:ext cx="672" cy="0"/>
            </a:xfrm>
            <a:prstGeom prst="line">
              <a:avLst/>
            </a:prstGeom>
            <a:noFill/>
            <a:ln w="12700" algn="ctr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5" name="Rechtwinkliges Dreieck 35856">
              <a:extLst>
                <a:ext uri="{FF2B5EF4-FFF2-40B4-BE49-F238E27FC236}">
                  <a16:creationId xmlns:a16="http://schemas.microsoft.com/office/drawing/2014/main" id="{A8BD59BD-57E6-4F13-B5FA-464BE6A84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1828"/>
              <a:ext cx="616" cy="904"/>
            </a:xfrm>
            <a:prstGeom prst="rtTriangle">
              <a:avLst/>
            </a:prstGeom>
            <a:pattFill prst="ltHorz">
              <a:fgClr>
                <a:schemeClr val="hlink"/>
              </a:fgClr>
              <a:bgClr>
                <a:schemeClr val="tx1"/>
              </a:bgClr>
            </a:pattFill>
            <a:ln w="12700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4836" name="Gerade Verbindung 35857">
              <a:extLst>
                <a:ext uri="{FF2B5EF4-FFF2-40B4-BE49-F238E27FC236}">
                  <a16:creationId xmlns:a16="http://schemas.microsoft.com/office/drawing/2014/main" id="{745F6A7A-268C-485B-AF90-E5120BE74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824"/>
              <a:ext cx="0" cy="1296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7" name="Gerade Verbindung 35858">
              <a:extLst>
                <a:ext uri="{FF2B5EF4-FFF2-40B4-BE49-F238E27FC236}">
                  <a16:creationId xmlns:a16="http://schemas.microsoft.com/office/drawing/2014/main" id="{B2C0B893-F00E-482F-90D9-8C78B7EE5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736"/>
              <a:ext cx="0" cy="24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8" name="Gerade Verbindung 35859">
              <a:extLst>
                <a:ext uri="{FF2B5EF4-FFF2-40B4-BE49-F238E27FC236}">
                  <a16:creationId xmlns:a16="http://schemas.microsoft.com/office/drawing/2014/main" id="{7B32C95B-DCAB-4048-87B6-BD64AAF04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76"/>
              <a:ext cx="624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39" name="Gerade Verbindung 35860">
              <a:extLst>
                <a:ext uri="{FF2B5EF4-FFF2-40B4-BE49-F238E27FC236}">
                  <a16:creationId xmlns:a16="http://schemas.microsoft.com/office/drawing/2014/main" id="{49A83B7A-5E18-461B-901B-E92B7D32A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1824"/>
              <a:ext cx="0" cy="912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0" name="Gerade Verbindung 35861">
              <a:extLst>
                <a:ext uri="{FF2B5EF4-FFF2-40B4-BE49-F238E27FC236}">
                  <a16:creationId xmlns:a16="http://schemas.microsoft.com/office/drawing/2014/main" id="{8EA276A5-913C-493F-8FEE-7F3B9059F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832"/>
              <a:ext cx="0" cy="816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prstDash val="dash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1" name="Gerade Verbindung 35862">
              <a:extLst>
                <a:ext uri="{FF2B5EF4-FFF2-40B4-BE49-F238E27FC236}">
                  <a16:creationId xmlns:a16="http://schemas.microsoft.com/office/drawing/2014/main" id="{FF697370-DA9D-4ED4-A03F-084D726F3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832"/>
              <a:ext cx="0" cy="816"/>
            </a:xfrm>
            <a:prstGeom prst="line">
              <a:avLst/>
            </a:prstGeom>
            <a:noFill/>
            <a:ln w="25400" algn="ctr">
              <a:solidFill>
                <a:srgbClr val="777777"/>
              </a:solidFill>
              <a:prstDash val="dash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42" name="Gerade Verbindung 35863">
              <a:extLst>
                <a:ext uri="{FF2B5EF4-FFF2-40B4-BE49-F238E27FC236}">
                  <a16:creationId xmlns:a16="http://schemas.microsoft.com/office/drawing/2014/main" id="{24CED92C-1FAB-455D-A868-B75A627F9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632"/>
              <a:ext cx="1104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66" name="Rechteck 35865">
            <a:extLst>
              <a:ext uri="{FF2B5EF4-FFF2-40B4-BE49-F238E27FC236}">
                <a16:creationId xmlns:a16="http://schemas.microsoft.com/office/drawing/2014/main" id="{E8664DEC-DEF6-4F13-BAD8-4B3B1FC11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8458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   p</a:t>
            </a:r>
            <a:r>
              <a:rPr lang="de-DE" altLang="de-DE" baseline="-25000">
                <a:latin typeface="Times New Roman" panose="02020603050405020304" pitchFamily="18" charset="0"/>
              </a:rPr>
              <a:t>0</a:t>
            </a: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									  </a:t>
            </a: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F</a:t>
            </a:r>
            <a:r>
              <a:rPr lang="de-DE" altLang="de-DE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B</a:t>
            </a: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	      </a:t>
            </a:r>
            <a:r>
              <a:rPr lang="de-DE" altLang="de-DE">
                <a:solidFill>
                  <a:srgbClr val="777777"/>
                </a:solidFill>
                <a:latin typeface="Times New Roman" panose="02020603050405020304" pitchFamily="18" charset="0"/>
              </a:rPr>
              <a:t>h               </a:t>
            </a: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Verlauf des Überdruckes</a:t>
            </a: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		        </a:t>
            </a: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</a:t>
            </a:r>
            <a:r>
              <a:rPr lang="de-DE" altLang="de-DE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0</a:t>
            </a: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    z                     </a:t>
            </a: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</a:t>
            </a:r>
            <a:r>
              <a:rPr lang="de-DE" altLang="de-DE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B,ü</a:t>
            </a:r>
            <a:endParaRPr lang="de-DE" altLang="de-D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		   </a:t>
            </a: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de-DE" altLang="de-DE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de-DE" altLang="de-DE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de-DE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5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5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35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5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5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5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4" name="Group 3">
            <a:extLst>
              <a:ext uri="{FF2B5EF4-FFF2-40B4-BE49-F238E27FC236}">
                <a16:creationId xmlns:a16="http://schemas.microsoft.com/office/drawing/2014/main" id="{1625FFEA-4A32-465B-957F-EBF7C259842B}"/>
              </a:ext>
            </a:extLst>
          </p:cNvPr>
          <p:cNvGrpSpPr>
            <a:grpSpLocks/>
          </p:cNvGrpSpPr>
          <p:nvPr/>
        </p:nvGrpSpPr>
        <p:grpSpPr bwMode="auto">
          <a:xfrm>
            <a:off x="0" y="903288"/>
            <a:ext cx="9142413" cy="5049837"/>
            <a:chOff x="0" y="569"/>
            <a:chExt cx="5759" cy="3181"/>
          </a:xfrm>
        </p:grpSpPr>
        <p:pic>
          <p:nvPicPr>
            <p:cNvPr id="35842" name="Rechteck 36864">
              <a:extLst>
                <a:ext uri="{FF2B5EF4-FFF2-40B4-BE49-F238E27FC236}">
                  <a16:creationId xmlns:a16="http://schemas.microsoft.com/office/drawing/2014/main" id="{C685D25F-FEBE-4901-8D6C-5A41EA95777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9"/>
              <a:ext cx="2784" cy="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3" name="Rechteck 36865">
              <a:extLst>
                <a:ext uri="{FF2B5EF4-FFF2-40B4-BE49-F238E27FC236}">
                  <a16:creationId xmlns:a16="http://schemas.microsoft.com/office/drawing/2014/main" id="{CF74CBCD-5712-4F14-B2F7-4F8BCB8D512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661"/>
              <a:ext cx="2975" cy="2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Rechteck 37888">
            <a:extLst>
              <a:ext uri="{FF2B5EF4-FFF2-40B4-BE49-F238E27FC236}">
                <a16:creationId xmlns:a16="http://schemas.microsoft.com/office/drawing/2014/main" id="{A66398D4-2840-4B38-92D6-119CE946E40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hteck 37889">
            <a:extLst>
              <a:ext uri="{FF2B5EF4-FFF2-40B4-BE49-F238E27FC236}">
                <a16:creationId xmlns:a16="http://schemas.microsoft.com/office/drawing/2014/main" id="{726FCB2E-0D7C-460D-BCF1-77C0EB200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576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Zur Berechnung, müssen veränderte Flächen, Drücke und Dichten berücksichtigt werden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rm 38912">
            <a:extLst>
              <a:ext uri="{FF2B5EF4-FFF2-40B4-BE49-F238E27FC236}">
                <a16:creationId xmlns:a16="http://schemas.microsoft.com/office/drawing/2014/main" id="{B7E1A825-FFB0-4E5F-836F-7C030E4CAD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3813" y="762000"/>
            <a:ext cx="7772400" cy="1143000"/>
          </a:xfrm>
          <a:noFill/>
        </p:spPr>
        <p:txBody>
          <a:bodyPr anchor="b"/>
          <a:lstStyle/>
          <a:p>
            <a:pPr marL="0" indent="0" algn="l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2.4. Auftrieb</a:t>
            </a:r>
          </a:p>
        </p:txBody>
      </p:sp>
      <p:sp>
        <p:nvSpPr>
          <p:cNvPr id="38914" name="Form 38913">
            <a:extLst>
              <a:ext uri="{FF2B5EF4-FFF2-40B4-BE49-F238E27FC236}">
                <a16:creationId xmlns:a16="http://schemas.microsoft.com/office/drawing/2014/main" id="{3B043954-7154-4B3F-BADA-D223832E0E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6400800" cy="1752600"/>
          </a:xfrm>
          <a:noFill/>
        </p:spPr>
        <p:txBody>
          <a:bodyPr anchor="ctr"/>
          <a:lstStyle/>
          <a:p>
            <a:pPr marL="0" indent="0" defTabSz="914400"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2.4.1. statischer Auftrieb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utoUpdateAnimBg="0"/>
      <p:bldP spid="3891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rm 39936">
            <a:extLst>
              <a:ext uri="{FF2B5EF4-FFF2-40B4-BE49-F238E27FC236}">
                <a16:creationId xmlns:a16="http://schemas.microsoft.com/office/drawing/2014/main" id="{13C7007B-7A29-482A-848C-1CE7CAC1F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2.4.1. statischer Auftrieb</a:t>
            </a:r>
          </a:p>
        </p:txBody>
      </p:sp>
      <p:sp>
        <p:nvSpPr>
          <p:cNvPr id="38914" name="Gerade Verbindung 39937">
            <a:extLst>
              <a:ext uri="{FF2B5EF4-FFF2-40B4-BE49-F238E27FC236}">
                <a16:creationId xmlns:a16="http://schemas.microsoft.com/office/drawing/2014/main" id="{5D1C170A-AAFA-4541-AD48-A75D24601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667000"/>
            <a:ext cx="3352800" cy="0"/>
          </a:xfrm>
          <a:prstGeom prst="line">
            <a:avLst/>
          </a:prstGeom>
          <a:noFill/>
          <a:ln w="50800" algn="ctr">
            <a:solidFill>
              <a:srgbClr val="CBBC7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5" name="Form 39938">
            <a:extLst>
              <a:ext uri="{FF2B5EF4-FFF2-40B4-BE49-F238E27FC236}">
                <a16:creationId xmlns:a16="http://schemas.microsoft.com/office/drawing/2014/main" id="{FEA18C15-675D-4EE2-8A2E-475DF70722DA}"/>
              </a:ext>
            </a:extLst>
          </p:cNvPr>
          <p:cNvSpPr>
            <a:spLocks/>
          </p:cNvSpPr>
          <p:nvPr/>
        </p:nvSpPr>
        <p:spPr bwMode="auto">
          <a:xfrm>
            <a:off x="1524000" y="3221038"/>
            <a:ext cx="2136775" cy="2049462"/>
          </a:xfrm>
          <a:custGeom>
            <a:avLst/>
            <a:gdLst>
              <a:gd name="T0" fmla="*/ 0 w 1346"/>
              <a:gd name="T1" fmla="*/ 83 h 1291"/>
              <a:gd name="T2" fmla="*/ 46 w 1346"/>
              <a:gd name="T3" fmla="*/ 82 h 1291"/>
              <a:gd name="T4" fmla="*/ 70 w 1346"/>
              <a:gd name="T5" fmla="*/ 49 h 1291"/>
              <a:gd name="T6" fmla="*/ 153 w 1346"/>
              <a:gd name="T7" fmla="*/ 32 h 1291"/>
              <a:gd name="T8" fmla="*/ 177 w 1346"/>
              <a:gd name="T9" fmla="*/ 16 h 1291"/>
              <a:gd name="T10" fmla="*/ 210 w 1346"/>
              <a:gd name="T11" fmla="*/ 8 h 1291"/>
              <a:gd name="T12" fmla="*/ 227 w 1346"/>
              <a:gd name="T13" fmla="*/ 8 h 1291"/>
              <a:gd name="T14" fmla="*/ 350 w 1346"/>
              <a:gd name="T15" fmla="*/ 0 h 1291"/>
              <a:gd name="T16" fmla="*/ 383 w 1346"/>
              <a:gd name="T17" fmla="*/ 0 h 1291"/>
              <a:gd name="T18" fmla="*/ 506 w 1346"/>
              <a:gd name="T19" fmla="*/ 8 h 1291"/>
              <a:gd name="T20" fmla="*/ 999 w 1346"/>
              <a:gd name="T21" fmla="*/ 41 h 1291"/>
              <a:gd name="T22" fmla="*/ 1131 w 1346"/>
              <a:gd name="T23" fmla="*/ 57 h 1291"/>
              <a:gd name="T24" fmla="*/ 1147 w 1346"/>
              <a:gd name="T25" fmla="*/ 90 h 1291"/>
              <a:gd name="T26" fmla="*/ 1312 w 1346"/>
              <a:gd name="T27" fmla="*/ 238 h 1291"/>
              <a:gd name="T28" fmla="*/ 1345 w 1346"/>
              <a:gd name="T29" fmla="*/ 271 h 1291"/>
              <a:gd name="T30" fmla="*/ 1345 w 1346"/>
              <a:gd name="T31" fmla="*/ 295 h 1291"/>
              <a:gd name="T32" fmla="*/ 1345 w 1346"/>
              <a:gd name="T33" fmla="*/ 394 h 1291"/>
              <a:gd name="T34" fmla="*/ 1320 w 1346"/>
              <a:gd name="T35" fmla="*/ 427 h 1291"/>
              <a:gd name="T36" fmla="*/ 1287 w 1346"/>
              <a:gd name="T37" fmla="*/ 468 h 1291"/>
              <a:gd name="T38" fmla="*/ 1262 w 1346"/>
              <a:gd name="T39" fmla="*/ 567 h 1291"/>
              <a:gd name="T40" fmla="*/ 1246 w 1346"/>
              <a:gd name="T41" fmla="*/ 665 h 1291"/>
              <a:gd name="T42" fmla="*/ 1246 w 1346"/>
              <a:gd name="T43" fmla="*/ 698 h 1291"/>
              <a:gd name="T44" fmla="*/ 1238 w 1346"/>
              <a:gd name="T45" fmla="*/ 731 h 1291"/>
              <a:gd name="T46" fmla="*/ 1221 w 1346"/>
              <a:gd name="T47" fmla="*/ 813 h 1291"/>
              <a:gd name="T48" fmla="*/ 1213 w 1346"/>
              <a:gd name="T49" fmla="*/ 912 h 1291"/>
              <a:gd name="T50" fmla="*/ 1197 w 1346"/>
              <a:gd name="T51" fmla="*/ 994 h 1291"/>
              <a:gd name="T52" fmla="*/ 1180 w 1346"/>
              <a:gd name="T53" fmla="*/ 1109 h 1291"/>
              <a:gd name="T54" fmla="*/ 1164 w 1346"/>
              <a:gd name="T55" fmla="*/ 1142 h 1291"/>
              <a:gd name="T56" fmla="*/ 1155 w 1346"/>
              <a:gd name="T57" fmla="*/ 1166 h 1291"/>
              <a:gd name="T58" fmla="*/ 1049 w 1346"/>
              <a:gd name="T59" fmla="*/ 1199 h 1291"/>
              <a:gd name="T60" fmla="*/ 1016 w 1346"/>
              <a:gd name="T61" fmla="*/ 1216 h 1291"/>
              <a:gd name="T62" fmla="*/ 983 w 1346"/>
              <a:gd name="T63" fmla="*/ 1240 h 1291"/>
              <a:gd name="T64" fmla="*/ 901 w 1346"/>
              <a:gd name="T65" fmla="*/ 1249 h 1291"/>
              <a:gd name="T66" fmla="*/ 868 w 1346"/>
              <a:gd name="T67" fmla="*/ 1265 h 1291"/>
              <a:gd name="T68" fmla="*/ 786 w 1346"/>
              <a:gd name="T69" fmla="*/ 1282 h 1291"/>
              <a:gd name="T70" fmla="*/ 769 w 1346"/>
              <a:gd name="T71" fmla="*/ 1290 h 1291"/>
              <a:gd name="T72" fmla="*/ 744 w 1346"/>
              <a:gd name="T73" fmla="*/ 1290 h 1291"/>
              <a:gd name="T74" fmla="*/ 629 w 1346"/>
              <a:gd name="T75" fmla="*/ 1290 h 1291"/>
              <a:gd name="T76" fmla="*/ 547 w 1346"/>
              <a:gd name="T77" fmla="*/ 1282 h 1291"/>
              <a:gd name="T78" fmla="*/ 514 w 1346"/>
              <a:gd name="T79" fmla="*/ 1282 h 1291"/>
              <a:gd name="T80" fmla="*/ 432 w 1346"/>
              <a:gd name="T81" fmla="*/ 1265 h 1291"/>
              <a:gd name="T82" fmla="*/ 350 w 1346"/>
              <a:gd name="T83" fmla="*/ 1249 h 1291"/>
              <a:gd name="T84" fmla="*/ 268 w 1346"/>
              <a:gd name="T85" fmla="*/ 1232 h 1291"/>
              <a:gd name="T86" fmla="*/ 243 w 1346"/>
              <a:gd name="T87" fmla="*/ 1224 h 1291"/>
              <a:gd name="T88" fmla="*/ 218 w 1346"/>
              <a:gd name="T89" fmla="*/ 1208 h 1291"/>
              <a:gd name="T90" fmla="*/ 194 w 1346"/>
              <a:gd name="T91" fmla="*/ 1183 h 1291"/>
              <a:gd name="T92" fmla="*/ 169 w 1346"/>
              <a:gd name="T93" fmla="*/ 1150 h 1291"/>
              <a:gd name="T94" fmla="*/ 136 w 1346"/>
              <a:gd name="T95" fmla="*/ 1051 h 1291"/>
              <a:gd name="T96" fmla="*/ 128 w 1346"/>
              <a:gd name="T97" fmla="*/ 1019 h 1291"/>
              <a:gd name="T98" fmla="*/ 111 w 1346"/>
              <a:gd name="T99" fmla="*/ 986 h 1291"/>
              <a:gd name="T100" fmla="*/ 103 w 1346"/>
              <a:gd name="T101" fmla="*/ 969 h 1291"/>
              <a:gd name="T102" fmla="*/ 95 w 1346"/>
              <a:gd name="T103" fmla="*/ 854 h 1291"/>
              <a:gd name="T104" fmla="*/ 87 w 1346"/>
              <a:gd name="T105" fmla="*/ 739 h 1291"/>
              <a:gd name="T106" fmla="*/ 87 w 1346"/>
              <a:gd name="T107" fmla="*/ 714 h 1291"/>
              <a:gd name="T108" fmla="*/ 87 w 1346"/>
              <a:gd name="T109" fmla="*/ 632 h 1291"/>
              <a:gd name="T110" fmla="*/ 79 w 1346"/>
              <a:gd name="T111" fmla="*/ 534 h 1291"/>
              <a:gd name="T112" fmla="*/ 79 w 1346"/>
              <a:gd name="T113" fmla="*/ 452 h 1291"/>
              <a:gd name="T114" fmla="*/ 79 w 1346"/>
              <a:gd name="T115" fmla="*/ 435 h 1291"/>
              <a:gd name="T116" fmla="*/ 54 w 1346"/>
              <a:gd name="T117" fmla="*/ 304 h 1291"/>
              <a:gd name="T118" fmla="*/ 46 w 1346"/>
              <a:gd name="T119" fmla="*/ 287 h 1291"/>
              <a:gd name="T120" fmla="*/ 29 w 1346"/>
              <a:gd name="T121" fmla="*/ 205 h 1291"/>
              <a:gd name="T122" fmla="*/ 0 w 1346"/>
              <a:gd name="T123" fmla="*/ 83 h 1291"/>
              <a:gd name="T124" fmla="*/ 0 w 1346"/>
              <a:gd name="T125" fmla="*/ 83 h 12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46"/>
              <a:gd name="T190" fmla="*/ 0 h 1291"/>
              <a:gd name="T191" fmla="*/ 0 w 1346"/>
              <a:gd name="T192" fmla="*/ 0 h 12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46" h="1291">
                <a:moveTo>
                  <a:pt x="0" y="83"/>
                </a:moveTo>
                <a:lnTo>
                  <a:pt x="46" y="82"/>
                </a:lnTo>
                <a:lnTo>
                  <a:pt x="70" y="49"/>
                </a:lnTo>
                <a:lnTo>
                  <a:pt x="153" y="32"/>
                </a:lnTo>
                <a:lnTo>
                  <a:pt x="177" y="16"/>
                </a:lnTo>
                <a:lnTo>
                  <a:pt x="210" y="8"/>
                </a:lnTo>
                <a:lnTo>
                  <a:pt x="227" y="8"/>
                </a:lnTo>
                <a:lnTo>
                  <a:pt x="350" y="0"/>
                </a:lnTo>
                <a:lnTo>
                  <a:pt x="383" y="0"/>
                </a:lnTo>
                <a:lnTo>
                  <a:pt x="506" y="8"/>
                </a:lnTo>
                <a:lnTo>
                  <a:pt x="999" y="41"/>
                </a:lnTo>
                <a:lnTo>
                  <a:pt x="1131" y="57"/>
                </a:lnTo>
                <a:lnTo>
                  <a:pt x="1147" y="90"/>
                </a:lnTo>
                <a:lnTo>
                  <a:pt x="1312" y="238"/>
                </a:lnTo>
                <a:lnTo>
                  <a:pt x="1345" y="271"/>
                </a:lnTo>
                <a:lnTo>
                  <a:pt x="1345" y="295"/>
                </a:lnTo>
                <a:lnTo>
                  <a:pt x="1345" y="394"/>
                </a:lnTo>
                <a:lnTo>
                  <a:pt x="1320" y="427"/>
                </a:lnTo>
                <a:lnTo>
                  <a:pt x="1287" y="468"/>
                </a:lnTo>
                <a:lnTo>
                  <a:pt x="1262" y="567"/>
                </a:lnTo>
                <a:lnTo>
                  <a:pt x="1246" y="665"/>
                </a:lnTo>
                <a:lnTo>
                  <a:pt x="1246" y="698"/>
                </a:lnTo>
                <a:lnTo>
                  <a:pt x="1238" y="731"/>
                </a:lnTo>
                <a:lnTo>
                  <a:pt x="1221" y="813"/>
                </a:lnTo>
                <a:lnTo>
                  <a:pt x="1213" y="912"/>
                </a:lnTo>
                <a:lnTo>
                  <a:pt x="1197" y="994"/>
                </a:lnTo>
                <a:lnTo>
                  <a:pt x="1180" y="1109"/>
                </a:lnTo>
                <a:lnTo>
                  <a:pt x="1164" y="1142"/>
                </a:lnTo>
                <a:lnTo>
                  <a:pt x="1155" y="1166"/>
                </a:lnTo>
                <a:lnTo>
                  <a:pt x="1049" y="1199"/>
                </a:lnTo>
                <a:lnTo>
                  <a:pt x="1016" y="1216"/>
                </a:lnTo>
                <a:lnTo>
                  <a:pt x="983" y="1240"/>
                </a:lnTo>
                <a:lnTo>
                  <a:pt x="901" y="1249"/>
                </a:lnTo>
                <a:lnTo>
                  <a:pt x="868" y="1265"/>
                </a:lnTo>
                <a:lnTo>
                  <a:pt x="786" y="1282"/>
                </a:lnTo>
                <a:lnTo>
                  <a:pt x="769" y="1290"/>
                </a:lnTo>
                <a:lnTo>
                  <a:pt x="744" y="1290"/>
                </a:lnTo>
                <a:lnTo>
                  <a:pt x="629" y="1290"/>
                </a:lnTo>
                <a:lnTo>
                  <a:pt x="547" y="1282"/>
                </a:lnTo>
                <a:lnTo>
                  <a:pt x="514" y="1282"/>
                </a:lnTo>
                <a:lnTo>
                  <a:pt x="432" y="1265"/>
                </a:lnTo>
                <a:lnTo>
                  <a:pt x="350" y="1249"/>
                </a:lnTo>
                <a:lnTo>
                  <a:pt x="268" y="1232"/>
                </a:lnTo>
                <a:lnTo>
                  <a:pt x="243" y="1224"/>
                </a:lnTo>
                <a:lnTo>
                  <a:pt x="218" y="1208"/>
                </a:lnTo>
                <a:lnTo>
                  <a:pt x="194" y="1183"/>
                </a:lnTo>
                <a:lnTo>
                  <a:pt x="169" y="1150"/>
                </a:lnTo>
                <a:lnTo>
                  <a:pt x="136" y="1051"/>
                </a:lnTo>
                <a:lnTo>
                  <a:pt x="128" y="1019"/>
                </a:lnTo>
                <a:lnTo>
                  <a:pt x="111" y="986"/>
                </a:lnTo>
                <a:lnTo>
                  <a:pt x="103" y="969"/>
                </a:lnTo>
                <a:lnTo>
                  <a:pt x="95" y="854"/>
                </a:lnTo>
                <a:lnTo>
                  <a:pt x="87" y="739"/>
                </a:lnTo>
                <a:lnTo>
                  <a:pt x="87" y="714"/>
                </a:lnTo>
                <a:lnTo>
                  <a:pt x="87" y="632"/>
                </a:lnTo>
                <a:lnTo>
                  <a:pt x="79" y="534"/>
                </a:lnTo>
                <a:lnTo>
                  <a:pt x="79" y="452"/>
                </a:lnTo>
                <a:lnTo>
                  <a:pt x="79" y="435"/>
                </a:lnTo>
                <a:lnTo>
                  <a:pt x="54" y="304"/>
                </a:lnTo>
                <a:lnTo>
                  <a:pt x="46" y="287"/>
                </a:lnTo>
                <a:lnTo>
                  <a:pt x="29" y="205"/>
                </a:lnTo>
                <a:lnTo>
                  <a:pt x="0" y="83"/>
                </a:lnTo>
              </a:path>
            </a:pathLst>
          </a:custGeom>
          <a:noFill/>
          <a:ln w="25400" cap="rnd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38916" name="Rechteck 39939">
            <a:extLst>
              <a:ext uri="{FF2B5EF4-FFF2-40B4-BE49-F238E27FC236}">
                <a16:creationId xmlns:a16="http://schemas.microsoft.com/office/drawing/2014/main" id="{96662DF1-54D0-45DA-856B-B963241B7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3289300"/>
            <a:ext cx="127000" cy="1955800"/>
          </a:xfrm>
          <a:prstGeom prst="rect">
            <a:avLst/>
          </a:prstGeom>
          <a:noFill/>
          <a:ln w="25400" algn="ctr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38917" name="Gerade Verbindung 39940">
            <a:extLst>
              <a:ext uri="{FF2B5EF4-FFF2-40B4-BE49-F238E27FC236}">
                <a16:creationId xmlns:a16="http://schemas.microsoft.com/office/drawing/2014/main" id="{0310ECDB-6ED9-4A16-8417-7623FB47C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667000"/>
            <a:ext cx="0" cy="259080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8" name="Gerade Verbindung 39941">
            <a:extLst>
              <a:ext uri="{FF2B5EF4-FFF2-40B4-BE49-F238E27FC236}">
                <a16:creationId xmlns:a16="http://schemas.microsoft.com/office/drawing/2014/main" id="{D3DB6950-BDA8-485B-B84A-D1D69F334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257800"/>
            <a:ext cx="12192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9" name="Gerade Verbindung 39942">
            <a:extLst>
              <a:ext uri="{FF2B5EF4-FFF2-40B4-BE49-F238E27FC236}">
                <a16:creationId xmlns:a16="http://schemas.microsoft.com/office/drawing/2014/main" id="{88AE35E2-F05B-4F71-AE6C-A1E668B47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200400"/>
            <a:ext cx="16002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0" name="Gerade Verbindung 39943">
            <a:extLst>
              <a:ext uri="{FF2B5EF4-FFF2-40B4-BE49-F238E27FC236}">
                <a16:creationId xmlns:a16="http://schemas.microsoft.com/office/drawing/2014/main" id="{7D0E7B42-0CF9-4F13-85DB-123EBE9EE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0" cy="381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1" name="Gerade Verbindung 39944">
            <a:extLst>
              <a:ext uri="{FF2B5EF4-FFF2-40B4-BE49-F238E27FC236}">
                <a16:creationId xmlns:a16="http://schemas.microsoft.com/office/drawing/2014/main" id="{6A20F41F-242F-4125-BA00-0CEBA23E0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743200"/>
            <a:ext cx="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2" name="Ellipse 39945">
            <a:extLst>
              <a:ext uri="{FF2B5EF4-FFF2-40B4-BE49-F238E27FC236}">
                <a16:creationId xmlns:a16="http://schemas.microsoft.com/office/drawing/2014/main" id="{A98A7B1D-BA2C-46D1-BE13-BC845F5DE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4121150"/>
            <a:ext cx="63500" cy="635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38923" name="Gerade Verbindung 39946">
            <a:extLst>
              <a:ext uri="{FF2B5EF4-FFF2-40B4-BE49-F238E27FC236}">
                <a16:creationId xmlns:a16="http://schemas.microsoft.com/office/drawing/2014/main" id="{D2C4CCE1-34D0-4B65-8278-954A89203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581400"/>
            <a:ext cx="0" cy="5334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4" name="Gerade Verbindung 39947">
            <a:extLst>
              <a:ext uri="{FF2B5EF4-FFF2-40B4-BE49-F238E27FC236}">
                <a16:creationId xmlns:a16="http://schemas.microsoft.com/office/drawing/2014/main" id="{CF614D33-D1FC-4DC9-BB4F-AB8A1231A7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5257800"/>
            <a:ext cx="0" cy="533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5" name="Form 39948">
            <a:extLst>
              <a:ext uri="{FF2B5EF4-FFF2-40B4-BE49-F238E27FC236}">
                <a16:creationId xmlns:a16="http://schemas.microsoft.com/office/drawing/2014/main" id="{091FC620-3239-473F-A3F3-538FF397F1C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530350" y="2216150"/>
            <a:ext cx="215900" cy="4445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39950" name="Rechteck 39949">
            <a:extLst>
              <a:ext uri="{FF2B5EF4-FFF2-40B4-BE49-F238E27FC236}">
                <a16:creationId xmlns:a16="http://schemas.microsoft.com/office/drawing/2014/main" id="{22EFA19D-1738-408F-A00F-002F5E72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2057400"/>
            <a:ext cx="46482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Oberfläche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                    dF</a:t>
            </a:r>
            <a:r>
              <a:rPr lang="de-DE" altLang="de-DE" baseline="-25000">
                <a:latin typeface="Times New Roman" panose="02020603050405020304" pitchFamily="18" charset="0"/>
              </a:rPr>
              <a:t>V1                   </a:t>
            </a:r>
            <a:r>
              <a:rPr lang="de-DE" altLang="de-DE">
                <a:latin typeface="Times New Roman" panose="02020603050405020304" pitchFamily="18" charset="0"/>
              </a:rPr>
              <a:t>h</a:t>
            </a:r>
            <a:r>
              <a:rPr lang="de-DE" altLang="de-DE" baseline="-25000">
                <a:latin typeface="Times New Roman" panose="02020603050405020304" pitchFamily="18" charset="0"/>
              </a:rPr>
              <a:t>1	                                									    </a:t>
            </a:r>
            <a:r>
              <a:rPr lang="de-DE" altLang="de-DE">
                <a:latin typeface="Times New Roman" panose="02020603050405020304" pitchFamily="18" charset="0"/>
              </a:rPr>
              <a:t>F</a:t>
            </a:r>
            <a:r>
              <a:rPr lang="de-DE" altLang="de-DE" baseline="-25000">
                <a:latin typeface="Times New Roman" panose="02020603050405020304" pitchFamily="18" charset="0"/>
              </a:rPr>
              <a:t>A	         </a:t>
            </a:r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</a:rPr>
              <a:t>h</a:t>
            </a:r>
            <a:r>
              <a:rPr lang="de-DE" altLang="de-DE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2			              					</a:t>
            </a:r>
            <a:r>
              <a:rPr lang="de-DE" altLang="de-DE">
                <a:latin typeface="Times New Roman" panose="02020603050405020304" pitchFamily="18" charset="0"/>
              </a:rPr>
              <a:t>S</a:t>
            </a:r>
            <a:r>
              <a:rPr lang="de-DE" altLang="de-DE" baseline="-25000">
                <a:latin typeface="Times New Roman" panose="02020603050405020304" pitchFamily="18" charset="0"/>
              </a:rPr>
              <a:t>V </a:t>
            </a:r>
            <a:r>
              <a:rPr lang="de-DE" altLang="de-DE">
                <a:latin typeface="Times New Roman" panose="02020603050405020304" pitchFamily="18" charset="0"/>
              </a:rPr>
              <a:t>dV												     dA			      dF</a:t>
            </a:r>
            <a:r>
              <a:rPr lang="de-DE" altLang="de-DE" baseline="-25000">
                <a:latin typeface="Times New Roman" panose="02020603050405020304" pitchFamily="18" charset="0"/>
              </a:rPr>
              <a:t>V2</a:t>
            </a:r>
          </a:p>
        </p:txBody>
      </p:sp>
      <p:grpSp>
        <p:nvGrpSpPr>
          <p:cNvPr id="10380" name="Group 17">
            <a:extLst>
              <a:ext uri="{FF2B5EF4-FFF2-40B4-BE49-F238E27FC236}">
                <a16:creationId xmlns:a16="http://schemas.microsoft.com/office/drawing/2014/main" id="{52487230-C4D7-4C1B-857D-C602101F3432}"/>
              </a:ext>
            </a:extLst>
          </p:cNvPr>
          <p:cNvGrpSpPr>
            <a:grpSpLocks/>
          </p:cNvGrpSpPr>
          <p:nvPr/>
        </p:nvGrpSpPr>
        <p:grpSpPr bwMode="auto">
          <a:xfrm>
            <a:off x="4902200" y="1778000"/>
            <a:ext cx="3937000" cy="711200"/>
            <a:chOff x="3088" y="1120"/>
            <a:chExt cx="2480" cy="448"/>
          </a:xfrm>
        </p:grpSpPr>
        <p:sp>
          <p:nvSpPr>
            <p:cNvPr id="38929" name="Rechteck 39950">
              <a:extLst>
                <a:ext uri="{FF2B5EF4-FFF2-40B4-BE49-F238E27FC236}">
                  <a16:creationId xmlns:a16="http://schemas.microsoft.com/office/drawing/2014/main" id="{83849C52-4F7E-4B9F-A73D-7676449EF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1120"/>
              <a:ext cx="1264" cy="448"/>
            </a:xfrm>
            <a:prstGeom prst="rect">
              <a:avLst/>
            </a:prstGeom>
            <a:solidFill>
              <a:schemeClr val="accent1"/>
            </a:solidFill>
            <a:ln w="508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9952" name="Rechteck 39951">
              <a:extLst>
                <a:ext uri="{FF2B5EF4-FFF2-40B4-BE49-F238E27FC236}">
                  <a16:creationId xmlns:a16="http://schemas.microsoft.com/office/drawing/2014/main" id="{9CB81D72-8D00-405E-9776-E35BD01DD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200"/>
              <a:ext cx="2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</a:t>
              </a:r>
              <a:r>
                <a:rPr lang="de-DE" altLang="de-DE" b="1" baseline="-250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A</a:t>
              </a:r>
              <a:r>
                <a:rPr lang="de-DE" altLang="de-DE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=</a:t>
              </a:r>
              <a:r>
                <a:rPr lang="de-DE" altLang="de-DE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r</a:t>
              </a:r>
              <a:r>
                <a:rPr lang="de-DE" altLang="de-DE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*g*V</a:t>
              </a:r>
            </a:p>
          </p:txBody>
        </p:sp>
      </p:grpSp>
      <p:sp>
        <p:nvSpPr>
          <p:cNvPr id="39954" name="Rechteck 39953">
            <a:extLst>
              <a:ext uri="{FF2B5EF4-FFF2-40B4-BE49-F238E27FC236}">
                <a16:creationId xmlns:a16="http://schemas.microsoft.com/office/drawing/2014/main" id="{F4E938FB-799A-498F-8AF0-F206127E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95600"/>
            <a:ext cx="3733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F</a:t>
            </a:r>
            <a:r>
              <a:rPr lang="de-DE" altLang="de-DE" baseline="-25000">
                <a:latin typeface="Times New Roman" panose="02020603050405020304" pitchFamily="18" charset="0"/>
              </a:rPr>
              <a:t>A </a:t>
            </a:r>
            <a:r>
              <a:rPr lang="de-DE" altLang="de-DE">
                <a:latin typeface="Times New Roman" panose="02020603050405020304" pitchFamily="18" charset="0"/>
              </a:rPr>
              <a:t>= 	statischer Auftrieb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Symbol" panose="05050102010706020507" pitchFamily="18" charset="2"/>
              </a:rPr>
              <a:t>r</a:t>
            </a:r>
            <a:r>
              <a:rPr lang="de-DE" altLang="de-DE">
                <a:latin typeface="Times New Roman" panose="02020603050405020304" pitchFamily="18" charset="0"/>
              </a:rPr>
              <a:t>   =	Dichte der 		Flüssigkeit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   =	Erdbeschleunigung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V  =     verdrängtes Flüssig-	keitsvolumen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   =	Schwerpunkt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Rechteck 40960">
            <a:extLst>
              <a:ext uri="{FF2B5EF4-FFF2-40B4-BE49-F238E27FC236}">
                <a16:creationId xmlns:a16="http://schemas.microsoft.com/office/drawing/2014/main" id="{090DDB22-1242-490B-B581-EE5CBA9050D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37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Rechteck 40961">
            <a:extLst>
              <a:ext uri="{FF2B5EF4-FFF2-40B4-BE49-F238E27FC236}">
                <a16:creationId xmlns:a16="http://schemas.microsoft.com/office/drawing/2014/main" id="{10F5BCDF-EB41-4BE6-9B13-00BF456E4BD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08952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hteck 40962">
            <a:extLst>
              <a:ext uri="{FF2B5EF4-FFF2-40B4-BE49-F238E27FC236}">
                <a16:creationId xmlns:a16="http://schemas.microsoft.com/office/drawing/2014/main" id="{4D0863D1-DA9D-4E59-AB3A-C951BED1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505200"/>
            <a:ext cx="32004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Herleitung +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Auftrieb bei Berücksichtigung des Schweredrucks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hteck 41984">
            <a:extLst>
              <a:ext uri="{FF2B5EF4-FFF2-40B4-BE49-F238E27FC236}">
                <a16:creationId xmlns:a16="http://schemas.microsoft.com/office/drawing/2014/main" id="{020CC32B-361E-4EA0-9B13-4BCFF5F56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8686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F</a:t>
            </a:r>
            <a:r>
              <a:rPr lang="de-DE" altLang="de-DE" baseline="-25000">
                <a:latin typeface="Times New Roman" panose="02020603050405020304" pitchFamily="18" charset="0"/>
              </a:rPr>
              <a:t>A</a:t>
            </a:r>
            <a:r>
              <a:rPr lang="de-DE" altLang="de-DE">
                <a:latin typeface="Times New Roman" panose="02020603050405020304" pitchFamily="18" charset="0"/>
              </a:rPr>
              <a:t> greift im Schwerpunkt S</a:t>
            </a:r>
            <a:r>
              <a:rPr lang="de-DE" altLang="de-DE" baseline="-25000">
                <a:latin typeface="Times New Roman" panose="02020603050405020304" pitchFamily="18" charset="0"/>
              </a:rPr>
              <a:t>V </a:t>
            </a:r>
            <a:r>
              <a:rPr lang="de-DE" altLang="de-DE">
                <a:latin typeface="Times New Roman" panose="02020603050405020304" pitchFamily="18" charset="0"/>
              </a:rPr>
              <a:t>des verdrängten Flüssigkeitsvolumen an . (Verdrängungsschwerpunkt)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Der statische Auftrieb eines vollständig in eine flüssigkeit eingetauchten Körpers ist gleich der Gewichtskraft des verdrängtsn Flüssigkeitsvolumens.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rm 43008">
            <a:extLst>
              <a:ext uri="{FF2B5EF4-FFF2-40B4-BE49-F238E27FC236}">
                <a16:creationId xmlns:a16="http://schemas.microsoft.com/office/drawing/2014/main" id="{439F8A6D-53B4-4E3E-BEF0-1A487A122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2.4.2. Stabilität schwimmender Körper</a:t>
            </a:r>
          </a:p>
        </p:txBody>
      </p:sp>
      <p:sp>
        <p:nvSpPr>
          <p:cNvPr id="43010" name="Rechteck 43009">
            <a:extLst>
              <a:ext uri="{FF2B5EF4-FFF2-40B4-BE49-F238E27FC236}">
                <a16:creationId xmlns:a16="http://schemas.microsoft.com/office/drawing/2014/main" id="{43CE5933-30D5-45D3-B216-2DF194AB4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8001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</a:t>
            </a:r>
            <a:r>
              <a:rPr lang="de-DE" altLang="de-DE" baseline="-25000">
                <a:latin typeface="Times New Roman" panose="02020603050405020304" pitchFamily="18" charset="0"/>
              </a:rPr>
              <a:t>V  </a:t>
            </a:r>
            <a:r>
              <a:rPr lang="de-DE" altLang="de-DE">
                <a:latin typeface="Times New Roman" panose="02020603050405020304" pitchFamily="18" charset="0"/>
              </a:rPr>
              <a:t>= Verdrängungsschwerpunkt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</a:t>
            </a:r>
            <a:r>
              <a:rPr lang="de-DE" altLang="de-DE" baseline="-25000">
                <a:latin typeface="Times New Roman" panose="02020603050405020304" pitchFamily="18" charset="0"/>
              </a:rPr>
              <a:t>K </a:t>
            </a:r>
            <a:r>
              <a:rPr lang="de-DE" altLang="de-DE">
                <a:latin typeface="Times New Roman" panose="02020603050405020304" pitchFamily="18" charset="0"/>
              </a:rPr>
              <a:t> = Körperschwerpunkt</a:t>
            </a:r>
          </a:p>
          <a:p>
            <a:pPr>
              <a:spcBef>
                <a:spcPct val="50000"/>
              </a:spcBef>
            </a:pPr>
            <a:r>
              <a:rPr lang="de-DE" altLang="de-DE" b="1" u="sng">
                <a:latin typeface="Times New Roman" panose="02020603050405020304" pitchFamily="18" charset="0"/>
              </a:rPr>
              <a:t>- voll eingetauchter Körper</a:t>
            </a:r>
          </a:p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Körper wird aus der Gleichgewichtslage ausgelenkt; Lage ist stabil, wenn das Kräftepaar aus F</a:t>
            </a:r>
            <a:r>
              <a:rPr lang="de-DE" altLang="de-DE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und G den Körper in seine ursprüngliche Lage zurückdreht.</a:t>
            </a:r>
          </a:p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</a:t>
            </a:r>
            <a:r>
              <a:rPr lang="de-DE" altLang="de-DE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= G     Körper schwimmt, schwebt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</a:t>
            </a:r>
            <a:r>
              <a:rPr lang="de-DE" altLang="de-DE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&lt; G     Körper sinkt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</a:t>
            </a:r>
            <a:r>
              <a:rPr lang="de-DE" altLang="de-DE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  </a:t>
            </a: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&gt; G     Körper taucht auf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hteck 7168">
            <a:extLst>
              <a:ext uri="{FF2B5EF4-FFF2-40B4-BE49-F238E27FC236}">
                <a16:creationId xmlns:a16="http://schemas.microsoft.com/office/drawing/2014/main" id="{F71D004C-A64E-48DF-9F97-09036C9DD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812800"/>
            <a:ext cx="5689600" cy="1955800"/>
          </a:xfrm>
          <a:prstGeom prst="rect">
            <a:avLst/>
          </a:prstGeom>
          <a:pattFill prst="pct20">
            <a:fgClr>
              <a:schemeClr val="hlink"/>
            </a:fgClr>
            <a:bgClr>
              <a:schemeClr val="tx1"/>
            </a:bgClr>
          </a:pattFill>
          <a:ln w="1016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7170" name="Rechteck 7169">
            <a:extLst>
              <a:ext uri="{FF2B5EF4-FFF2-40B4-BE49-F238E27FC236}">
                <a16:creationId xmlns:a16="http://schemas.microsoft.com/office/drawing/2014/main" id="{CBA7C7D4-CB9C-4CC4-9753-3853F4076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K=Isotropenexponent</a:t>
            </a:r>
          </a:p>
        </p:txBody>
      </p:sp>
      <p:graphicFrame>
        <p:nvGraphicFramePr>
          <p:cNvPr id="3073" name="Object 3">
            <a:extLst>
              <a:ext uri="{FF2B5EF4-FFF2-40B4-BE49-F238E27FC236}">
                <a16:creationId xmlns:a16="http://schemas.microsoft.com/office/drawing/2014/main" id="{40C81A51-A638-4AD3-8E1F-DB0CE61FA889}"/>
              </a:ext>
            </a:extLst>
          </p:cNvPr>
          <p:cNvGraphicFramePr>
            <a:graphicFrameLocks/>
          </p:cNvGraphicFramePr>
          <p:nvPr/>
        </p:nvGraphicFramePr>
        <p:xfrm>
          <a:off x="366713" y="785813"/>
          <a:ext cx="519430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231560" imgH="469800" progId="Equation.2">
                  <p:embed/>
                </p:oleObj>
              </mc:Choice>
              <mc:Fallback>
                <p:oleObj name="Formel" r:id="rId2" imgW="1231560" imgH="469800" progId="Equation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785813"/>
                        <a:ext cx="5194300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hteck 7171">
            <a:extLst>
              <a:ext uri="{FF2B5EF4-FFF2-40B4-BE49-F238E27FC236}">
                <a16:creationId xmlns:a16="http://schemas.microsoft.com/office/drawing/2014/main" id="{1B47A15B-95D5-429A-AB06-4E85627A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38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Isentropenexponent nach Bohl: </a:t>
            </a:r>
            <a:r>
              <a:rPr lang="de-DE" altLang="de-DE">
                <a:latin typeface="Symbol" panose="05050102010706020507" pitchFamily="18" charset="2"/>
              </a:rPr>
              <a:t>c</a:t>
            </a:r>
          </a:p>
        </p:txBody>
      </p:sp>
      <p:graphicFrame>
        <p:nvGraphicFramePr>
          <p:cNvPr id="3074" name="Object 5">
            <a:extLst>
              <a:ext uri="{FF2B5EF4-FFF2-40B4-BE49-F238E27FC236}">
                <a16:creationId xmlns:a16="http://schemas.microsoft.com/office/drawing/2014/main" id="{23D18C38-D055-4BD6-858F-A73449BB9D13}"/>
              </a:ext>
            </a:extLst>
          </p:cNvPr>
          <p:cNvGraphicFramePr>
            <a:graphicFrameLocks/>
          </p:cNvGraphicFramePr>
          <p:nvPr/>
        </p:nvGraphicFramePr>
        <p:xfrm>
          <a:off x="34925" y="4176713"/>
          <a:ext cx="438308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2349360" imgH="469800" progId="Equation.2">
                  <p:embed/>
                </p:oleObj>
              </mc:Choice>
              <mc:Fallback>
                <p:oleObj name="Formel" r:id="rId4" imgW="2349360" imgH="4698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176713"/>
                        <a:ext cx="438308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hteck 7173">
            <a:extLst>
              <a:ext uri="{FF2B5EF4-FFF2-40B4-BE49-F238E27FC236}">
                <a16:creationId xmlns:a16="http://schemas.microsoft.com/office/drawing/2014/main" id="{309D9790-74CD-4C71-9AB1-1BCB0D81B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45704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	Schallgeschwindigkeit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p	Druck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v	spezifisches Volumen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Symbol" panose="05050102010706020507" pitchFamily="18" charset="2"/>
              </a:rPr>
              <a:t>c</a:t>
            </a:r>
            <a:r>
              <a:rPr lang="de-DE" altLang="de-DE">
                <a:latin typeface="Times New Roman" panose="02020603050405020304" pitchFamily="18" charset="0"/>
              </a:rPr>
              <a:t>	Isentropenexponent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Symbol" panose="05050102010706020507" pitchFamily="18" charset="2"/>
              </a:rPr>
              <a:t>r</a:t>
            </a:r>
            <a:r>
              <a:rPr lang="de-DE" altLang="de-DE">
                <a:latin typeface="Times New Roman" panose="02020603050405020304" pitchFamily="18" charset="0"/>
              </a:rPr>
              <a:t>	Dichte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R </a:t>
            </a:r>
            <a:r>
              <a:rPr lang="de-DE" altLang="de-DE" baseline="-25000">
                <a:latin typeface="Times New Roman" panose="02020603050405020304" pitchFamily="18" charset="0"/>
              </a:rPr>
              <a:t>i</a:t>
            </a:r>
            <a:r>
              <a:rPr lang="de-DE" altLang="de-DE">
                <a:latin typeface="Times New Roman" panose="02020603050405020304" pitchFamily="18" charset="0"/>
              </a:rPr>
              <a:t>	individuelle Gaskonstante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T	Temperatur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Rechteck 44032">
            <a:extLst>
              <a:ext uri="{FF2B5EF4-FFF2-40B4-BE49-F238E27FC236}">
                <a16:creationId xmlns:a16="http://schemas.microsoft.com/office/drawing/2014/main" id="{2AE31183-243F-4977-AB1C-4560ACD31C7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8100"/>
            <a:ext cx="68865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Rechteck 45056">
            <a:extLst>
              <a:ext uri="{FF2B5EF4-FFF2-40B4-BE49-F238E27FC236}">
                <a16:creationId xmlns:a16="http://schemas.microsoft.com/office/drawing/2014/main" id="{73B81CAA-8948-49BE-BE7A-E3339908DAE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0"/>
            <a:ext cx="914241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Form 45057">
            <a:extLst>
              <a:ext uri="{FF2B5EF4-FFF2-40B4-BE49-F238E27FC236}">
                <a16:creationId xmlns:a16="http://schemas.microsoft.com/office/drawing/2014/main" id="{5763850F-7F37-4C63-ADD4-2727DD0DE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Schwebelage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rm 46080">
            <a:extLst>
              <a:ext uri="{FF2B5EF4-FFF2-40B4-BE49-F238E27FC236}">
                <a16:creationId xmlns:a16="http://schemas.microsoft.com/office/drawing/2014/main" id="{96A59552-6F61-444D-A3A1-06C427DFF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2.4.3. thermischer Auftrieb</a:t>
            </a:r>
          </a:p>
        </p:txBody>
      </p:sp>
      <p:sp>
        <p:nvSpPr>
          <p:cNvPr id="46082" name="Rechteck 46081">
            <a:extLst>
              <a:ext uri="{FF2B5EF4-FFF2-40B4-BE49-F238E27FC236}">
                <a16:creationId xmlns:a16="http://schemas.microsoft.com/office/drawing/2014/main" id="{9B57C3C4-4B51-432A-92D2-231F8B39B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45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Temperaturunterschiede in einer flüssigkeit bewirken untreschiedliche Dichte </a:t>
            </a:r>
            <a:r>
              <a:rPr lang="de-DE" altLang="de-DE">
                <a:latin typeface="Symbol" panose="05050102010706020507" pitchFamily="18" charset="2"/>
              </a:rPr>
              <a:t>r </a:t>
            </a:r>
            <a:r>
              <a:rPr lang="de-DE" altLang="de-DE">
                <a:latin typeface="Times New Roman" panose="02020603050405020304" pitchFamily="18" charset="0"/>
              </a:rPr>
              <a:t>: Volumenelement mit geringerer Dichte erhält einen thermischen Auftrieb. </a:t>
            </a:r>
          </a:p>
        </p:txBody>
      </p:sp>
      <p:grpSp>
        <p:nvGrpSpPr>
          <p:cNvPr id="27967" name="Group 5">
            <a:extLst>
              <a:ext uri="{FF2B5EF4-FFF2-40B4-BE49-F238E27FC236}">
                <a16:creationId xmlns:a16="http://schemas.microsoft.com/office/drawing/2014/main" id="{73724B1F-E1AD-4CA1-9716-34E02388886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076575"/>
            <a:ext cx="3551238" cy="3302000"/>
            <a:chOff x="480" y="1938"/>
            <a:chExt cx="2237" cy="2080"/>
          </a:xfrm>
        </p:grpSpPr>
        <p:sp>
          <p:nvSpPr>
            <p:cNvPr id="45066" name="Form 46082">
              <a:extLst>
                <a:ext uri="{FF2B5EF4-FFF2-40B4-BE49-F238E27FC236}">
                  <a16:creationId xmlns:a16="http://schemas.microsoft.com/office/drawing/2014/main" id="{84AB7058-4A69-460A-9C3F-3920A5C84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938"/>
              <a:ext cx="2237" cy="2080"/>
            </a:xfrm>
            <a:custGeom>
              <a:avLst/>
              <a:gdLst>
                <a:gd name="T0" fmla="*/ 106 w 2237"/>
                <a:gd name="T1" fmla="*/ 91 h 2080"/>
                <a:gd name="T2" fmla="*/ 337 w 2237"/>
                <a:gd name="T3" fmla="*/ 115 h 2080"/>
                <a:gd name="T4" fmla="*/ 583 w 2237"/>
                <a:gd name="T5" fmla="*/ 132 h 2080"/>
                <a:gd name="T6" fmla="*/ 1570 w 2237"/>
                <a:gd name="T7" fmla="*/ 164 h 2080"/>
                <a:gd name="T8" fmla="*/ 2055 w 2237"/>
                <a:gd name="T9" fmla="*/ 206 h 2080"/>
                <a:gd name="T10" fmla="*/ 2236 w 2237"/>
                <a:gd name="T11" fmla="*/ 345 h 2080"/>
                <a:gd name="T12" fmla="*/ 2236 w 2237"/>
                <a:gd name="T13" fmla="*/ 575 h 2080"/>
                <a:gd name="T14" fmla="*/ 2227 w 2237"/>
                <a:gd name="T15" fmla="*/ 805 h 2080"/>
                <a:gd name="T16" fmla="*/ 2219 w 2237"/>
                <a:gd name="T17" fmla="*/ 1019 h 2080"/>
                <a:gd name="T18" fmla="*/ 2211 w 2237"/>
                <a:gd name="T19" fmla="*/ 1134 h 2080"/>
                <a:gd name="T20" fmla="*/ 2186 w 2237"/>
                <a:gd name="T21" fmla="*/ 1381 h 2080"/>
                <a:gd name="T22" fmla="*/ 2178 w 2237"/>
                <a:gd name="T23" fmla="*/ 1627 h 2080"/>
                <a:gd name="T24" fmla="*/ 2153 w 2237"/>
                <a:gd name="T25" fmla="*/ 1857 h 2080"/>
                <a:gd name="T26" fmla="*/ 2112 w 2237"/>
                <a:gd name="T27" fmla="*/ 1964 h 2080"/>
                <a:gd name="T28" fmla="*/ 2038 w 2237"/>
                <a:gd name="T29" fmla="*/ 2079 h 2080"/>
                <a:gd name="T30" fmla="*/ 1997 w 2237"/>
                <a:gd name="T31" fmla="*/ 2079 h 2080"/>
                <a:gd name="T32" fmla="*/ 1718 w 2237"/>
                <a:gd name="T33" fmla="*/ 2079 h 2080"/>
                <a:gd name="T34" fmla="*/ 1537 w 2237"/>
                <a:gd name="T35" fmla="*/ 2079 h 2080"/>
                <a:gd name="T36" fmla="*/ 1307 w 2237"/>
                <a:gd name="T37" fmla="*/ 2071 h 2080"/>
                <a:gd name="T38" fmla="*/ 1126 w 2237"/>
                <a:gd name="T39" fmla="*/ 2063 h 2080"/>
                <a:gd name="T40" fmla="*/ 912 w 2237"/>
                <a:gd name="T41" fmla="*/ 2046 h 2080"/>
                <a:gd name="T42" fmla="*/ 534 w 2237"/>
                <a:gd name="T43" fmla="*/ 2005 h 2080"/>
                <a:gd name="T44" fmla="*/ 263 w 2237"/>
                <a:gd name="T45" fmla="*/ 1964 h 2080"/>
                <a:gd name="T46" fmla="*/ 213 w 2237"/>
                <a:gd name="T47" fmla="*/ 1964 h 2080"/>
                <a:gd name="T48" fmla="*/ 98 w 2237"/>
                <a:gd name="T49" fmla="*/ 1948 h 2080"/>
                <a:gd name="T50" fmla="*/ 0 w 2237"/>
                <a:gd name="T51" fmla="*/ 1833 h 2080"/>
                <a:gd name="T52" fmla="*/ 0 w 2237"/>
                <a:gd name="T53" fmla="*/ 1636 h 2080"/>
                <a:gd name="T54" fmla="*/ 0 w 2237"/>
                <a:gd name="T55" fmla="*/ 1373 h 2080"/>
                <a:gd name="T56" fmla="*/ 16 w 2237"/>
                <a:gd name="T57" fmla="*/ 1126 h 2080"/>
                <a:gd name="T58" fmla="*/ 32 w 2237"/>
                <a:gd name="T59" fmla="*/ 896 h 2080"/>
                <a:gd name="T60" fmla="*/ 41 w 2237"/>
                <a:gd name="T61" fmla="*/ 830 h 2080"/>
                <a:gd name="T62" fmla="*/ 41 w 2237"/>
                <a:gd name="T63" fmla="*/ 649 h 2080"/>
                <a:gd name="T64" fmla="*/ 41 w 2237"/>
                <a:gd name="T65" fmla="*/ 600 h 2080"/>
                <a:gd name="T66" fmla="*/ 24 w 2237"/>
                <a:gd name="T67" fmla="*/ 419 h 2080"/>
                <a:gd name="T68" fmla="*/ 16 w 2237"/>
                <a:gd name="T69" fmla="*/ 312 h 2080"/>
                <a:gd name="T70" fmla="*/ 16 w 2237"/>
                <a:gd name="T71" fmla="*/ 247 h 2080"/>
                <a:gd name="T72" fmla="*/ 16 w 2237"/>
                <a:gd name="T73" fmla="*/ 132 h 2080"/>
                <a:gd name="T74" fmla="*/ 16 w 2237"/>
                <a:gd name="T75" fmla="*/ 0 h 2080"/>
                <a:gd name="T76" fmla="*/ 0 w 2237"/>
                <a:gd name="T77" fmla="*/ 78 h 20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37"/>
                <a:gd name="T118" fmla="*/ 0 h 2080"/>
                <a:gd name="T119" fmla="*/ 0 w 2237"/>
                <a:gd name="T120" fmla="*/ 0 h 20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37" h="2080">
                  <a:moveTo>
                    <a:pt x="0" y="78"/>
                  </a:moveTo>
                  <a:lnTo>
                    <a:pt x="106" y="91"/>
                  </a:lnTo>
                  <a:lnTo>
                    <a:pt x="205" y="99"/>
                  </a:lnTo>
                  <a:lnTo>
                    <a:pt x="337" y="115"/>
                  </a:lnTo>
                  <a:lnTo>
                    <a:pt x="468" y="123"/>
                  </a:lnTo>
                  <a:lnTo>
                    <a:pt x="583" y="132"/>
                  </a:lnTo>
                  <a:lnTo>
                    <a:pt x="1011" y="140"/>
                  </a:lnTo>
                  <a:lnTo>
                    <a:pt x="1570" y="164"/>
                  </a:lnTo>
                  <a:lnTo>
                    <a:pt x="2030" y="189"/>
                  </a:lnTo>
                  <a:lnTo>
                    <a:pt x="2055" y="206"/>
                  </a:lnTo>
                  <a:lnTo>
                    <a:pt x="2203" y="321"/>
                  </a:lnTo>
                  <a:lnTo>
                    <a:pt x="2236" y="345"/>
                  </a:lnTo>
                  <a:lnTo>
                    <a:pt x="2236" y="460"/>
                  </a:lnTo>
                  <a:lnTo>
                    <a:pt x="2236" y="575"/>
                  </a:lnTo>
                  <a:lnTo>
                    <a:pt x="2236" y="690"/>
                  </a:lnTo>
                  <a:lnTo>
                    <a:pt x="2227" y="805"/>
                  </a:lnTo>
                  <a:lnTo>
                    <a:pt x="2219" y="921"/>
                  </a:lnTo>
                  <a:lnTo>
                    <a:pt x="2219" y="1019"/>
                  </a:lnTo>
                  <a:lnTo>
                    <a:pt x="2219" y="1052"/>
                  </a:lnTo>
                  <a:lnTo>
                    <a:pt x="2211" y="1134"/>
                  </a:lnTo>
                  <a:lnTo>
                    <a:pt x="2194" y="1233"/>
                  </a:lnTo>
                  <a:lnTo>
                    <a:pt x="2186" y="1381"/>
                  </a:lnTo>
                  <a:lnTo>
                    <a:pt x="2186" y="1545"/>
                  </a:lnTo>
                  <a:lnTo>
                    <a:pt x="2178" y="1627"/>
                  </a:lnTo>
                  <a:lnTo>
                    <a:pt x="2170" y="1726"/>
                  </a:lnTo>
                  <a:lnTo>
                    <a:pt x="2153" y="1857"/>
                  </a:lnTo>
                  <a:lnTo>
                    <a:pt x="2129" y="1940"/>
                  </a:lnTo>
                  <a:lnTo>
                    <a:pt x="2112" y="1964"/>
                  </a:lnTo>
                  <a:lnTo>
                    <a:pt x="2071" y="2055"/>
                  </a:lnTo>
                  <a:lnTo>
                    <a:pt x="2038" y="2079"/>
                  </a:lnTo>
                  <a:lnTo>
                    <a:pt x="2014" y="2079"/>
                  </a:lnTo>
                  <a:lnTo>
                    <a:pt x="1997" y="2079"/>
                  </a:lnTo>
                  <a:lnTo>
                    <a:pt x="1849" y="2079"/>
                  </a:lnTo>
                  <a:lnTo>
                    <a:pt x="1718" y="2079"/>
                  </a:lnTo>
                  <a:lnTo>
                    <a:pt x="1619" y="2079"/>
                  </a:lnTo>
                  <a:lnTo>
                    <a:pt x="1537" y="2079"/>
                  </a:lnTo>
                  <a:lnTo>
                    <a:pt x="1422" y="2071"/>
                  </a:lnTo>
                  <a:lnTo>
                    <a:pt x="1307" y="2071"/>
                  </a:lnTo>
                  <a:lnTo>
                    <a:pt x="1208" y="2063"/>
                  </a:lnTo>
                  <a:lnTo>
                    <a:pt x="1126" y="2063"/>
                  </a:lnTo>
                  <a:lnTo>
                    <a:pt x="1027" y="2055"/>
                  </a:lnTo>
                  <a:lnTo>
                    <a:pt x="912" y="2046"/>
                  </a:lnTo>
                  <a:lnTo>
                    <a:pt x="715" y="2022"/>
                  </a:lnTo>
                  <a:lnTo>
                    <a:pt x="534" y="2005"/>
                  </a:lnTo>
                  <a:lnTo>
                    <a:pt x="378" y="1981"/>
                  </a:lnTo>
                  <a:lnTo>
                    <a:pt x="263" y="1964"/>
                  </a:lnTo>
                  <a:lnTo>
                    <a:pt x="246" y="1964"/>
                  </a:lnTo>
                  <a:lnTo>
                    <a:pt x="213" y="1964"/>
                  </a:lnTo>
                  <a:lnTo>
                    <a:pt x="131" y="1956"/>
                  </a:lnTo>
                  <a:lnTo>
                    <a:pt x="98" y="1948"/>
                  </a:lnTo>
                  <a:lnTo>
                    <a:pt x="0" y="1931"/>
                  </a:lnTo>
                  <a:lnTo>
                    <a:pt x="0" y="1833"/>
                  </a:lnTo>
                  <a:lnTo>
                    <a:pt x="0" y="1751"/>
                  </a:lnTo>
                  <a:lnTo>
                    <a:pt x="0" y="1636"/>
                  </a:lnTo>
                  <a:lnTo>
                    <a:pt x="0" y="1520"/>
                  </a:lnTo>
                  <a:lnTo>
                    <a:pt x="0" y="1373"/>
                  </a:lnTo>
                  <a:lnTo>
                    <a:pt x="8" y="1241"/>
                  </a:lnTo>
                  <a:lnTo>
                    <a:pt x="16" y="1126"/>
                  </a:lnTo>
                  <a:lnTo>
                    <a:pt x="32" y="995"/>
                  </a:lnTo>
                  <a:lnTo>
                    <a:pt x="32" y="896"/>
                  </a:lnTo>
                  <a:lnTo>
                    <a:pt x="41" y="863"/>
                  </a:lnTo>
                  <a:lnTo>
                    <a:pt x="41" y="830"/>
                  </a:lnTo>
                  <a:lnTo>
                    <a:pt x="41" y="732"/>
                  </a:lnTo>
                  <a:lnTo>
                    <a:pt x="41" y="649"/>
                  </a:lnTo>
                  <a:lnTo>
                    <a:pt x="41" y="625"/>
                  </a:lnTo>
                  <a:lnTo>
                    <a:pt x="41" y="600"/>
                  </a:lnTo>
                  <a:lnTo>
                    <a:pt x="41" y="518"/>
                  </a:lnTo>
                  <a:lnTo>
                    <a:pt x="24" y="419"/>
                  </a:lnTo>
                  <a:lnTo>
                    <a:pt x="24" y="337"/>
                  </a:lnTo>
                  <a:lnTo>
                    <a:pt x="16" y="312"/>
                  </a:lnTo>
                  <a:lnTo>
                    <a:pt x="16" y="280"/>
                  </a:lnTo>
                  <a:lnTo>
                    <a:pt x="16" y="247"/>
                  </a:lnTo>
                  <a:lnTo>
                    <a:pt x="16" y="230"/>
                  </a:lnTo>
                  <a:lnTo>
                    <a:pt x="16" y="132"/>
                  </a:lnTo>
                  <a:lnTo>
                    <a:pt x="0" y="78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78"/>
                  </a:lnTo>
                </a:path>
              </a:pathLst>
            </a:custGeom>
            <a:noFill/>
            <a:ln w="25400" cap="rnd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45067" name="Würfel 46083">
              <a:extLst>
                <a:ext uri="{FF2B5EF4-FFF2-40B4-BE49-F238E27FC236}">
                  <a16:creationId xmlns:a16="http://schemas.microsoft.com/office/drawing/2014/main" id="{FF85C650-B70B-4E2E-A5FA-A61B6E9E2F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1085" y="2858"/>
              <a:ext cx="406" cy="478"/>
            </a:xfrm>
            <a:prstGeom prst="cube">
              <a:avLst>
                <a:gd name="adj" fmla="val 24995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6477" name="Group 9">
            <a:extLst>
              <a:ext uri="{FF2B5EF4-FFF2-40B4-BE49-F238E27FC236}">
                <a16:creationId xmlns:a16="http://schemas.microsoft.com/office/drawing/2014/main" id="{7C04E42F-0F31-44C9-AB36-5DDF4B507AE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733800"/>
            <a:ext cx="609600" cy="1981200"/>
            <a:chOff x="1296" y="2352"/>
            <a:chExt cx="384" cy="1248"/>
          </a:xfrm>
        </p:grpSpPr>
        <p:sp>
          <p:nvSpPr>
            <p:cNvPr id="45063" name="Gerade Verbindung 46085">
              <a:extLst>
                <a:ext uri="{FF2B5EF4-FFF2-40B4-BE49-F238E27FC236}">
                  <a16:creationId xmlns:a16="http://schemas.microsoft.com/office/drawing/2014/main" id="{C043A2AB-1E8A-4B6B-B18B-00FB08346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2352"/>
              <a:ext cx="0" cy="52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64" name="Gerade Verbindung 46086">
              <a:extLst>
                <a:ext uri="{FF2B5EF4-FFF2-40B4-BE49-F238E27FC236}">
                  <a16:creationId xmlns:a16="http://schemas.microsoft.com/office/drawing/2014/main" id="{C0D74843-5A70-4573-B8BC-1B1FC28F1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3024"/>
              <a:ext cx="144" cy="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65" name="Gerade Verbindung 46087">
              <a:extLst>
                <a:ext uri="{FF2B5EF4-FFF2-40B4-BE49-F238E27FC236}">
                  <a16:creationId xmlns:a16="http://schemas.microsoft.com/office/drawing/2014/main" id="{1F49622D-26CA-4637-B9B8-004FAD40A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216"/>
              <a:ext cx="0" cy="38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6090" name="Rechteck 46089">
            <a:extLst>
              <a:ext uri="{FF2B5EF4-FFF2-40B4-BE49-F238E27FC236}">
                <a16:creationId xmlns:a16="http://schemas.microsoft.com/office/drawing/2014/main" id="{419C20E7-1F0E-41AA-9191-3B5FDF021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05200"/>
            <a:ext cx="464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d F</a:t>
            </a:r>
            <a:r>
              <a:rPr lang="de-DE" altLang="de-DE" baseline="-25000">
                <a:latin typeface="Times New Roman" panose="02020603050405020304" pitchFamily="18" charset="0"/>
              </a:rPr>
              <a:t>A</a:t>
            </a:r>
            <a:r>
              <a:rPr lang="de-DE" altLang="de-DE">
                <a:latin typeface="Times New Roman" panose="02020603050405020304" pitchFamily="18" charset="0"/>
              </a:rPr>
              <a:t>		</a:t>
            </a:r>
            <a:r>
              <a:rPr lang="de-DE" altLang="de-DE">
                <a:latin typeface="Symbol" panose="05050102010706020507" pitchFamily="18" charset="2"/>
              </a:rPr>
              <a:t>r</a:t>
            </a:r>
            <a:r>
              <a:rPr lang="de-DE" altLang="de-DE" baseline="-25000">
                <a:latin typeface="Symbol" panose="05050102010706020507" pitchFamily="18" charset="2"/>
              </a:rPr>
              <a:t>1</a:t>
            </a:r>
            <a:r>
              <a:rPr lang="de-DE" altLang="de-DE">
                <a:latin typeface="Symbol" panose="05050102010706020507" pitchFamily="18" charset="2"/>
              </a:rPr>
              <a:t>,T</a:t>
            </a:r>
            <a:r>
              <a:rPr lang="de-DE" altLang="de-DE" baseline="-25000">
                <a:latin typeface="Symbol" panose="05050102010706020507" pitchFamily="18" charset="2"/>
              </a:rPr>
              <a:t>1															         </a:t>
            </a:r>
            <a:r>
              <a:rPr lang="de-DE" altLang="de-DE">
                <a:latin typeface="Times New Roman" panose="02020603050405020304" pitchFamily="18" charset="0"/>
              </a:rPr>
              <a:t>S</a:t>
            </a:r>
            <a:r>
              <a:rPr lang="de-DE" altLang="de-DE" baseline="-25000">
                <a:latin typeface="Times New Roman" panose="02020603050405020304" pitchFamily="18" charset="0"/>
              </a:rPr>
              <a:t>2</a:t>
            </a:r>
            <a:r>
              <a:rPr lang="de-DE" altLang="de-DE">
                <a:latin typeface="Times New Roman" panose="02020603050405020304" pitchFamily="18" charset="0"/>
              </a:rPr>
              <a:t>,T</a:t>
            </a:r>
            <a:r>
              <a:rPr lang="de-DE" altLang="de-DE" baseline="-25000">
                <a:latin typeface="Times New Roman" panose="02020603050405020304" pitchFamily="18" charset="0"/>
              </a:rPr>
              <a:t>2</a:t>
            </a:r>
            <a:r>
              <a:rPr lang="de-DE" altLang="de-DE">
                <a:latin typeface="Times New Roman" panose="02020603050405020304" pitchFamily="18" charset="0"/>
              </a:rPr>
              <a:t>						   dG</a:t>
            </a:r>
          </a:p>
        </p:txBody>
      </p:sp>
      <p:sp>
        <p:nvSpPr>
          <p:cNvPr id="46091" name="Rechteck 46090">
            <a:extLst>
              <a:ext uri="{FF2B5EF4-FFF2-40B4-BE49-F238E27FC236}">
                <a16:creationId xmlns:a16="http://schemas.microsoft.com/office/drawing/2014/main" id="{84E41167-5E97-4789-8BD4-A2F57B91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05200"/>
            <a:ext cx="419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u="sng">
                <a:latin typeface="Times New Roman" panose="02020603050405020304" pitchFamily="18" charset="0"/>
              </a:rPr>
              <a:t>Kräftebilanz: 			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Schwerkraft dG = </a:t>
            </a:r>
            <a:r>
              <a:rPr lang="de-DE" altLang="de-DE">
                <a:latin typeface="Symbol" panose="05050102010706020507" pitchFamily="18" charset="2"/>
              </a:rPr>
              <a:t>r</a:t>
            </a:r>
            <a:r>
              <a:rPr lang="de-DE" altLang="de-DE" baseline="-25000">
                <a:latin typeface="Times New Roman" panose="02020603050405020304" pitchFamily="18" charset="0"/>
              </a:rPr>
              <a:t>2</a:t>
            </a:r>
            <a:r>
              <a:rPr lang="de-DE" altLang="de-DE">
                <a:latin typeface="Times New Roman" panose="02020603050405020304" pitchFamily="18" charset="0"/>
              </a:rPr>
              <a:t>*g*dV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stat. Auftrieb dF</a:t>
            </a:r>
            <a:r>
              <a:rPr lang="de-DE" altLang="de-DE" baseline="-25000">
                <a:latin typeface="Times New Roman" panose="02020603050405020304" pitchFamily="18" charset="0"/>
              </a:rPr>
              <a:t>A</a:t>
            </a:r>
            <a:r>
              <a:rPr lang="de-DE" altLang="de-DE">
                <a:latin typeface="Times New Roman" panose="02020603050405020304" pitchFamily="18" charset="0"/>
              </a:rPr>
              <a:t>= </a:t>
            </a:r>
            <a:r>
              <a:rPr lang="de-DE" altLang="de-DE">
                <a:latin typeface="Symbol" panose="05050102010706020507" pitchFamily="18" charset="2"/>
              </a:rPr>
              <a:t>r</a:t>
            </a:r>
            <a:r>
              <a:rPr lang="de-DE" altLang="de-DE" baseline="-25000">
                <a:latin typeface="Times New Roman" panose="02020603050405020304" pitchFamily="18" charset="0"/>
              </a:rPr>
              <a:t>1</a:t>
            </a:r>
            <a:r>
              <a:rPr lang="de-DE" altLang="de-DE">
                <a:latin typeface="Times New Roman" panose="02020603050405020304" pitchFamily="18" charset="0"/>
              </a:rPr>
              <a:t>*g *dV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7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autoUpdateAnimBg="0"/>
      <p:bldP spid="46082" grpId="0" autoUpdateAnimBg="0"/>
      <p:bldP spid="46090" grpId="0" autoUpdateAnimBg="0"/>
      <p:bldP spid="4609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Rechteck 47104">
            <a:extLst>
              <a:ext uri="{FF2B5EF4-FFF2-40B4-BE49-F238E27FC236}">
                <a16:creationId xmlns:a16="http://schemas.microsoft.com/office/drawing/2014/main" id="{833F7AB8-962A-4634-9E67-451539DC88D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63"/>
            <a:ext cx="8077200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8193">
            <a:extLst>
              <a:ext uri="{FF2B5EF4-FFF2-40B4-BE49-F238E27FC236}">
                <a16:creationId xmlns:a16="http://schemas.microsoft.com/office/drawing/2014/main" id="{D84AF346-696C-42B6-B67F-E2C7DCB5B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835150"/>
            <a:ext cx="4559300" cy="15875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chemeClr val="tx1"/>
              </a:gs>
              <a:gs pos="100000">
                <a:schemeClr val="hlink"/>
              </a:gs>
            </a:gsLst>
            <a:lin ang="54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8195" name="Form 8194">
            <a:extLst>
              <a:ext uri="{FF2B5EF4-FFF2-40B4-BE49-F238E27FC236}">
                <a16:creationId xmlns:a16="http://schemas.microsoft.com/office/drawing/2014/main" id="{150A33D6-A2B8-4689-B883-555200990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dynamische Viskosität</a:t>
            </a:r>
          </a:p>
        </p:txBody>
      </p:sp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783E22A3-020A-42AB-84E4-F360E410EC91}"/>
              </a:ext>
            </a:extLst>
          </p:cNvPr>
          <p:cNvGraphicFramePr>
            <a:graphicFrameLocks/>
          </p:cNvGraphicFramePr>
          <p:nvPr/>
        </p:nvGraphicFramePr>
        <p:xfrm>
          <a:off x="1382713" y="2116138"/>
          <a:ext cx="37099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434960" imgH="419040" progId="Equation.2">
                  <p:embed/>
                </p:oleObj>
              </mc:Choice>
              <mc:Fallback>
                <p:oleObj name="Formel" r:id="rId5" imgW="1434960" imgH="41904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2116138"/>
                        <a:ext cx="370998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hteck 8196">
            <a:extLst>
              <a:ext uri="{FF2B5EF4-FFF2-40B4-BE49-F238E27FC236}">
                <a16:creationId xmlns:a16="http://schemas.microsoft.com/office/drawing/2014/main" id="{5A40F014-0B67-484B-A3B1-83F11651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3800"/>
            <a:ext cx="4191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F= Scherkraft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A= Fläche, an der F angreift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Symbol" panose="05050102010706020507" pitchFamily="18" charset="2"/>
              </a:rPr>
              <a:t>g</a:t>
            </a:r>
            <a:r>
              <a:rPr lang="de-DE" altLang="de-DE">
                <a:latin typeface="Times New Roman" panose="02020603050405020304" pitchFamily="18" charset="0"/>
              </a:rPr>
              <a:t> = Winkel der Deformation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Symbol" panose="05050102010706020507" pitchFamily="18" charset="2"/>
              </a:rPr>
              <a:t>t</a:t>
            </a:r>
            <a:r>
              <a:rPr lang="de-DE" altLang="de-DE">
                <a:latin typeface="Times New Roman" panose="02020603050405020304" pitchFamily="18" charset="0"/>
              </a:rPr>
              <a:t> = Schubspannung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G= Schubmodul</a:t>
            </a:r>
          </a:p>
        </p:txBody>
      </p:sp>
      <p:sp>
        <p:nvSpPr>
          <p:cNvPr id="8198" name="Rechteck 8197">
            <a:extLst>
              <a:ext uri="{FF2B5EF4-FFF2-40B4-BE49-F238E27FC236}">
                <a16:creationId xmlns:a16="http://schemas.microsoft.com/office/drawing/2014/main" id="{E7AD68F3-EC11-4BE6-A339-17159379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962400"/>
            <a:ext cx="3810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Symbol" panose="05050102010706020507" pitchFamily="18" charset="2"/>
              </a:rPr>
              <a:t>h </a:t>
            </a:r>
            <a:r>
              <a:rPr lang="de-DE" altLang="de-DE">
                <a:latin typeface="Times New Roman" panose="02020603050405020304" pitchFamily="18" charset="0"/>
              </a:rPr>
              <a:t>=Viskosität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D=w/y =Geschwindigkeits-gefälle [1/s]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ietschende Brems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1" name="Group 6">
            <a:extLst>
              <a:ext uri="{FF2B5EF4-FFF2-40B4-BE49-F238E27FC236}">
                <a16:creationId xmlns:a16="http://schemas.microsoft.com/office/drawing/2014/main" id="{F3CF1EF3-02D0-44BB-9B18-6C5FAD306915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4044950"/>
            <a:ext cx="2882900" cy="1511300"/>
            <a:chOff x="1300" y="2548"/>
            <a:chExt cx="1816" cy="952"/>
          </a:xfrm>
        </p:grpSpPr>
        <p:sp>
          <p:nvSpPr>
            <p:cNvPr id="5157" name="Rechteck 9217">
              <a:extLst>
                <a:ext uri="{FF2B5EF4-FFF2-40B4-BE49-F238E27FC236}">
                  <a16:creationId xmlns:a16="http://schemas.microsoft.com/office/drawing/2014/main" id="{B58526D3-EDE7-4642-8C7B-55D699DEF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2548"/>
              <a:ext cx="328" cy="376"/>
            </a:xfrm>
            <a:prstGeom prst="rect">
              <a:avLst/>
            </a:prstGeom>
            <a:solidFill>
              <a:srgbClr val="90FF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5158" name="Rechteck 9218">
              <a:extLst>
                <a:ext uri="{FF2B5EF4-FFF2-40B4-BE49-F238E27FC236}">
                  <a16:creationId xmlns:a16="http://schemas.microsoft.com/office/drawing/2014/main" id="{33564F6A-B486-4A6E-BE5A-F7B03357A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3124"/>
              <a:ext cx="328" cy="376"/>
            </a:xfrm>
            <a:prstGeom prst="rect">
              <a:avLst/>
            </a:prstGeom>
            <a:solidFill>
              <a:srgbClr val="90FF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5159" name="Parallelogramm 9219">
              <a:extLst>
                <a:ext uri="{FF2B5EF4-FFF2-40B4-BE49-F238E27FC236}">
                  <a16:creationId xmlns:a16="http://schemas.microsoft.com/office/drawing/2014/main" id="{A874852E-7AAD-410F-B90F-9F2C0EBEB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2932"/>
              <a:ext cx="1816" cy="568"/>
            </a:xfrm>
            <a:prstGeom prst="parallelogram">
              <a:avLst>
                <a:gd name="adj" fmla="val 79915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5160" name="Parallelogramm 9220">
              <a:extLst>
                <a:ext uri="{FF2B5EF4-FFF2-40B4-BE49-F238E27FC236}">
                  <a16:creationId xmlns:a16="http://schemas.microsoft.com/office/drawing/2014/main" id="{F5D22072-F127-4DB7-BEA6-FD470AD53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2548"/>
              <a:ext cx="1816" cy="568"/>
            </a:xfrm>
            <a:prstGeom prst="parallelogram">
              <a:avLst>
                <a:gd name="adj" fmla="val 79915"/>
              </a:avLst>
            </a:prstGeom>
            <a:solidFill>
              <a:srgbClr val="DEFF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3340" name="Group 15">
            <a:extLst>
              <a:ext uri="{FF2B5EF4-FFF2-40B4-BE49-F238E27FC236}">
                <a16:creationId xmlns:a16="http://schemas.microsoft.com/office/drawing/2014/main" id="{7786C4A1-11EA-4AFB-B706-F96C0B6AE1D5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267200"/>
            <a:ext cx="533400" cy="990600"/>
            <a:chOff x="1968" y="2688"/>
            <a:chExt cx="336" cy="624"/>
          </a:xfrm>
        </p:grpSpPr>
        <p:sp>
          <p:nvSpPr>
            <p:cNvPr id="5149" name="Gerade Verbindung 9222">
              <a:extLst>
                <a:ext uri="{FF2B5EF4-FFF2-40B4-BE49-F238E27FC236}">
                  <a16:creationId xmlns:a16="http://schemas.microsoft.com/office/drawing/2014/main" id="{B0002030-0CED-4FD4-AE0F-4CAA65F750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688"/>
              <a:ext cx="0" cy="576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0" name="Gerade Verbindung 9223">
              <a:extLst>
                <a:ext uri="{FF2B5EF4-FFF2-40B4-BE49-F238E27FC236}">
                  <a16:creationId xmlns:a16="http://schemas.microsoft.com/office/drawing/2014/main" id="{F34B1A20-9CDF-4EF0-A643-89C20AC71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688"/>
              <a:ext cx="336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1" name="Gerade Verbindung 9224">
              <a:extLst>
                <a:ext uri="{FF2B5EF4-FFF2-40B4-BE49-F238E27FC236}">
                  <a16:creationId xmlns:a16="http://schemas.microsoft.com/office/drawing/2014/main" id="{1B710FFA-FDF8-4914-AC23-EB766D4C5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2688"/>
              <a:ext cx="288" cy="624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2" name="Gerade Verbindung 9225">
              <a:extLst>
                <a:ext uri="{FF2B5EF4-FFF2-40B4-BE49-F238E27FC236}">
                  <a16:creationId xmlns:a16="http://schemas.microsoft.com/office/drawing/2014/main" id="{0BEABC5C-CF11-4149-B157-C96DF3B1F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784"/>
              <a:ext cx="240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3" name="Gerade Verbindung 9226">
              <a:extLst>
                <a:ext uri="{FF2B5EF4-FFF2-40B4-BE49-F238E27FC236}">
                  <a16:creationId xmlns:a16="http://schemas.microsoft.com/office/drawing/2014/main" id="{4281CB53-3E44-419C-8705-E2CE3F183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880"/>
              <a:ext cx="192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4" name="Gerade Verbindung 9227">
              <a:extLst>
                <a:ext uri="{FF2B5EF4-FFF2-40B4-BE49-F238E27FC236}">
                  <a16:creationId xmlns:a16="http://schemas.microsoft.com/office/drawing/2014/main" id="{B1D5EF13-BD1A-4B98-9D31-DFE0F9E92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976"/>
              <a:ext cx="144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5" name="Gerade Verbindung 9228">
              <a:extLst>
                <a:ext uri="{FF2B5EF4-FFF2-40B4-BE49-F238E27FC236}">
                  <a16:creationId xmlns:a16="http://schemas.microsoft.com/office/drawing/2014/main" id="{A96C26AB-DDC3-4873-A00B-9A20E2BAF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072"/>
              <a:ext cx="96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6" name="Gerade Verbindung 9229">
              <a:extLst>
                <a:ext uri="{FF2B5EF4-FFF2-40B4-BE49-F238E27FC236}">
                  <a16:creationId xmlns:a16="http://schemas.microsoft.com/office/drawing/2014/main" id="{924E84FB-AA9F-43A7-B79E-7D832C65B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168"/>
              <a:ext cx="48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32" name="Gerade Verbindung 9231">
            <a:extLst>
              <a:ext uri="{FF2B5EF4-FFF2-40B4-BE49-F238E27FC236}">
                <a16:creationId xmlns:a16="http://schemas.microsoft.com/office/drawing/2014/main" id="{2BCD357B-B483-495D-885C-F5881032D9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953000"/>
            <a:ext cx="0" cy="60960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3" name="Rechteck 9232">
            <a:extLst>
              <a:ext uri="{FF2B5EF4-FFF2-40B4-BE49-F238E27FC236}">
                <a16:creationId xmlns:a16="http://schemas.microsoft.com/office/drawing/2014/main" id="{2D7B0CC3-B94C-49FE-9F7A-E6B0DD18E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2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9234" name="Rechteck 9233">
            <a:extLst>
              <a:ext uri="{FF2B5EF4-FFF2-40B4-BE49-F238E27FC236}">
                <a16:creationId xmlns:a16="http://schemas.microsoft.com/office/drawing/2014/main" id="{8600BC8F-1C17-4438-B0F2-5808FEB19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962400"/>
            <a:ext cx="2590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          </a:t>
            </a: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w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2"/>
                </a:solidFill>
                <a:latin typeface="Times New Roman" panose="02020603050405020304" pitchFamily="18" charset="0"/>
              </a:rPr>
              <a:t>   A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2"/>
                </a:solidFill>
                <a:latin typeface="Times New Roman" panose="02020603050405020304" pitchFamily="18" charset="0"/>
              </a:rPr>
              <a:t>   A		</a:t>
            </a: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w=0</a:t>
            </a:r>
          </a:p>
        </p:txBody>
      </p:sp>
      <p:sp>
        <p:nvSpPr>
          <p:cNvPr id="9235" name="Gerade Verbindung 9234">
            <a:extLst>
              <a:ext uri="{FF2B5EF4-FFF2-40B4-BE49-F238E27FC236}">
                <a16:creationId xmlns:a16="http://schemas.microsoft.com/office/drawing/2014/main" id="{0AD062FE-1CB0-498C-A33D-C81CFC9A3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343400"/>
            <a:ext cx="1676400" cy="0"/>
          </a:xfrm>
          <a:prstGeom prst="line">
            <a:avLst/>
          </a:prstGeom>
          <a:noFill/>
          <a:ln w="127000" algn="ctr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6" name="Rechteck 9235">
            <a:extLst>
              <a:ext uri="{FF2B5EF4-FFF2-40B4-BE49-F238E27FC236}">
                <a16:creationId xmlns:a16="http://schemas.microsoft.com/office/drawing/2014/main" id="{855E26E6-F0F7-4CA3-87A4-9B19B2D8A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5130" name="Gerade Verbindung 9236">
            <a:extLst>
              <a:ext uri="{FF2B5EF4-FFF2-40B4-BE49-F238E27FC236}">
                <a16:creationId xmlns:a16="http://schemas.microsoft.com/office/drawing/2014/main" id="{21B44D73-C11E-4AAE-A361-33509F34C2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685800"/>
            <a:ext cx="0" cy="243840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1" name="Gerade Verbindung 9237">
            <a:extLst>
              <a:ext uri="{FF2B5EF4-FFF2-40B4-BE49-F238E27FC236}">
                <a16:creationId xmlns:a16="http://schemas.microsoft.com/office/drawing/2014/main" id="{71111A4A-A13F-4086-9FC4-92EBF160E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124200"/>
            <a:ext cx="2895600" cy="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9" name="Rechteck 9238">
            <a:extLst>
              <a:ext uri="{FF2B5EF4-FFF2-40B4-BE49-F238E27FC236}">
                <a16:creationId xmlns:a16="http://schemas.microsoft.com/office/drawing/2014/main" id="{CDF3D268-45B8-4A04-B03F-89A8470C0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838200"/>
            <a:ext cx="5867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  			             </a:t>
            </a: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w</a:t>
            </a:r>
            <a:r>
              <a:rPr lang="de-DE" altLang="de-DE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x2</a:t>
            </a: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=w</a:t>
            </a:r>
            <a:r>
              <a:rPr lang="de-DE" altLang="de-DE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x1</a:t>
            </a: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+</a:t>
            </a:r>
            <a:r>
              <a:rPr lang="de-DE" altLang="de-DE">
                <a:solidFill>
                  <a:schemeClr val="hlink"/>
                </a:solidFill>
                <a:latin typeface="Symbol" panose="05050102010706020507" pitchFamily="18" charset="2"/>
              </a:rPr>
              <a:t>D</a:t>
            </a: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w</a:t>
            </a:r>
            <a:r>
              <a:rPr lang="de-DE" altLang="de-DE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x</a:t>
            </a:r>
            <a:endParaRPr lang="de-DE" altLang="de-DE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	</a:t>
            </a:r>
            <a:r>
              <a:rPr lang="de-DE" altLang="de-DE">
                <a:solidFill>
                  <a:srgbClr val="777777"/>
                </a:solidFill>
                <a:latin typeface="Symbol" panose="05050102010706020507" pitchFamily="18" charset="2"/>
              </a:rPr>
              <a:t>D</a:t>
            </a:r>
            <a:r>
              <a:rPr lang="de-DE" altLang="de-DE">
                <a:solidFill>
                  <a:srgbClr val="777777"/>
                </a:solidFill>
                <a:latin typeface="Times New Roman" panose="02020603050405020304" pitchFamily="18" charset="0"/>
              </a:rPr>
              <a:t>y	    </a:t>
            </a:r>
            <a:r>
              <a:rPr lang="de-DE" altLang="de-DE">
                <a:solidFill>
                  <a:schemeClr val="hlink"/>
                </a:solidFill>
                <a:latin typeface="Symbol" panose="05050102010706020507" pitchFamily="18" charset="2"/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latin typeface="Symbol" panose="05050102010706020507" pitchFamily="18" charset="2"/>
              </a:rPr>
              <a:t>   </a:t>
            </a:r>
            <a:r>
              <a:rPr lang="de-DE" altLang="de-DE">
                <a:solidFill>
                  <a:srgbClr val="777777"/>
                </a:solidFill>
                <a:latin typeface="Times New Roman" panose="02020603050405020304" pitchFamily="18" charset="0"/>
              </a:rPr>
              <a:t>y			</a:t>
            </a: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w</a:t>
            </a:r>
            <a:r>
              <a:rPr lang="de-DE" altLang="de-DE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x1</a:t>
            </a:r>
            <a:endParaRPr lang="de-DE" altLang="de-DE">
              <a:solidFill>
                <a:srgbClr val="777777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de-DE">
              <a:solidFill>
                <a:srgbClr val="777777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777777"/>
                </a:solidFill>
                <a:latin typeface="Times New Roman" panose="02020603050405020304" pitchFamily="18" charset="0"/>
              </a:rPr>
              <a:t>			x</a:t>
            </a:r>
          </a:p>
        </p:txBody>
      </p:sp>
      <p:sp>
        <p:nvSpPr>
          <p:cNvPr id="9240" name="Gerade Verbindung 9239">
            <a:extLst>
              <a:ext uri="{FF2B5EF4-FFF2-40B4-BE49-F238E27FC236}">
                <a16:creationId xmlns:a16="http://schemas.microsoft.com/office/drawing/2014/main" id="{D4735F3C-169D-4823-ACE7-1D22228852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914400"/>
            <a:ext cx="0" cy="1066800"/>
          </a:xfrm>
          <a:prstGeom prst="line">
            <a:avLst/>
          </a:prstGeom>
          <a:noFill/>
          <a:ln w="25400" algn="ctr">
            <a:solidFill>
              <a:srgbClr val="777777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41" name="Gerade Verbindung 9240">
            <a:extLst>
              <a:ext uri="{FF2B5EF4-FFF2-40B4-BE49-F238E27FC236}">
                <a16:creationId xmlns:a16="http://schemas.microsoft.com/office/drawing/2014/main" id="{F73298BB-78D7-4AA5-A01A-9120B460D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276600"/>
            <a:ext cx="990600" cy="0"/>
          </a:xfrm>
          <a:prstGeom prst="line">
            <a:avLst/>
          </a:prstGeom>
          <a:noFill/>
          <a:ln w="25400" algn="ctr">
            <a:solidFill>
              <a:srgbClr val="777777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42" name="Parallelogramm 9241">
            <a:extLst>
              <a:ext uri="{FF2B5EF4-FFF2-40B4-BE49-F238E27FC236}">
                <a16:creationId xmlns:a16="http://schemas.microsoft.com/office/drawing/2014/main" id="{7A8D568C-882D-4961-9360-964254B52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920750"/>
            <a:ext cx="977900" cy="520700"/>
          </a:xfrm>
          <a:prstGeom prst="parallelogram">
            <a:avLst>
              <a:gd name="adj" fmla="val 4694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9243" name="Parallelogramm 9242">
            <a:extLst>
              <a:ext uri="{FF2B5EF4-FFF2-40B4-BE49-F238E27FC236}">
                <a16:creationId xmlns:a16="http://schemas.microsoft.com/office/drawing/2014/main" id="{3CE9518E-FFDD-408C-944B-0DBBFC8F2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1758950"/>
            <a:ext cx="901700" cy="520700"/>
          </a:xfrm>
          <a:prstGeom prst="parallelogram">
            <a:avLst>
              <a:gd name="adj" fmla="val 4328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899" name="Group 34">
            <a:extLst>
              <a:ext uri="{FF2B5EF4-FFF2-40B4-BE49-F238E27FC236}">
                <a16:creationId xmlns:a16="http://schemas.microsoft.com/office/drawing/2014/main" id="{9C3544CE-9B28-4CF9-8C45-63B597A48D75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600200"/>
            <a:ext cx="533400" cy="76200"/>
            <a:chOff x="2784" y="1008"/>
            <a:chExt cx="336" cy="48"/>
          </a:xfrm>
        </p:grpSpPr>
        <p:sp>
          <p:nvSpPr>
            <p:cNvPr id="5143" name="Gerade Verbindung 9243">
              <a:extLst>
                <a:ext uri="{FF2B5EF4-FFF2-40B4-BE49-F238E27FC236}">
                  <a16:creationId xmlns:a16="http://schemas.microsoft.com/office/drawing/2014/main" id="{AC70DB09-AA6B-42AE-9226-5171FF4C3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008"/>
              <a:ext cx="48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Gerade Verbindung 9244">
              <a:extLst>
                <a:ext uri="{FF2B5EF4-FFF2-40B4-BE49-F238E27FC236}">
                  <a16:creationId xmlns:a16="http://schemas.microsoft.com/office/drawing/2014/main" id="{E7BB116E-DE88-407B-B467-8FCFF2895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1008"/>
              <a:ext cx="144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5" name="Gerade Verbindung 9245">
              <a:extLst>
                <a:ext uri="{FF2B5EF4-FFF2-40B4-BE49-F238E27FC236}">
                  <a16:creationId xmlns:a16="http://schemas.microsoft.com/office/drawing/2014/main" id="{DDD2E02B-9667-4CBA-8DEC-E6FFC8EAF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056"/>
              <a:ext cx="144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6" name="Gerade Verbindung 9246">
              <a:extLst>
                <a:ext uri="{FF2B5EF4-FFF2-40B4-BE49-F238E27FC236}">
                  <a16:creationId xmlns:a16="http://schemas.microsoft.com/office/drawing/2014/main" id="{1FC54DB1-AD07-4DC3-9247-C63F98339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056"/>
              <a:ext cx="48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7" name="Gerade Verbindung 9247">
              <a:extLst>
                <a:ext uri="{FF2B5EF4-FFF2-40B4-BE49-F238E27FC236}">
                  <a16:creationId xmlns:a16="http://schemas.microsoft.com/office/drawing/2014/main" id="{F8772490-4949-41AF-901A-7ED587B59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1008"/>
              <a:ext cx="96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8" name="Gerade Verbindung 9248">
              <a:extLst>
                <a:ext uri="{FF2B5EF4-FFF2-40B4-BE49-F238E27FC236}">
                  <a16:creationId xmlns:a16="http://schemas.microsoft.com/office/drawing/2014/main" id="{14FB1DC5-C9E7-45C2-B112-28C1638A5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056"/>
              <a:ext cx="96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51" name="Gerade Verbindung 9250">
            <a:extLst>
              <a:ext uri="{FF2B5EF4-FFF2-40B4-BE49-F238E27FC236}">
                <a16:creationId xmlns:a16="http://schemas.microsoft.com/office/drawing/2014/main" id="{03F72FD4-F44E-4C66-908A-02321609AC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1066800"/>
            <a:ext cx="0" cy="990600"/>
          </a:xfrm>
          <a:prstGeom prst="line">
            <a:avLst/>
          </a:prstGeom>
          <a:noFill/>
          <a:ln w="25400" algn="ctr">
            <a:solidFill>
              <a:srgbClr val="777777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2" name="Gerade Verbindung 9251">
            <a:extLst>
              <a:ext uri="{FF2B5EF4-FFF2-40B4-BE49-F238E27FC236}">
                <a16:creationId xmlns:a16="http://schemas.microsoft.com/office/drawing/2014/main" id="{10D22D5E-065F-4487-BEDC-11A244CA7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143000"/>
            <a:ext cx="1143000" cy="0"/>
          </a:xfrm>
          <a:prstGeom prst="line">
            <a:avLst/>
          </a:prstGeom>
          <a:noFill/>
          <a:ln w="12700" algn="ctr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3" name="Gerade Verbindung 9252">
            <a:extLst>
              <a:ext uri="{FF2B5EF4-FFF2-40B4-BE49-F238E27FC236}">
                <a16:creationId xmlns:a16="http://schemas.microsoft.com/office/drawing/2014/main" id="{D9EBCD07-4E19-4418-8E38-67DA65E0C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981200"/>
            <a:ext cx="990600" cy="0"/>
          </a:xfrm>
          <a:prstGeom prst="line">
            <a:avLst/>
          </a:prstGeom>
          <a:noFill/>
          <a:ln w="12700" algn="ctr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4" name="Gerade Verbindung 9253">
            <a:extLst>
              <a:ext uri="{FF2B5EF4-FFF2-40B4-BE49-F238E27FC236}">
                <a16:creationId xmlns:a16="http://schemas.microsoft.com/office/drawing/2014/main" id="{D104F396-A056-4284-8431-ECD47F540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143000"/>
            <a:ext cx="1371600" cy="0"/>
          </a:xfrm>
          <a:prstGeom prst="line">
            <a:avLst/>
          </a:prstGeom>
          <a:noFill/>
          <a:ln w="25400" algn="ctr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5" name="Gerade Verbindung 9254">
            <a:extLst>
              <a:ext uri="{FF2B5EF4-FFF2-40B4-BE49-F238E27FC236}">
                <a16:creationId xmlns:a16="http://schemas.microsoft.com/office/drawing/2014/main" id="{7CD4C1D8-F6E5-4AC1-9B4A-27B009C16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981200"/>
            <a:ext cx="762000" cy="0"/>
          </a:xfrm>
          <a:prstGeom prst="line">
            <a:avLst/>
          </a:prstGeom>
          <a:noFill/>
          <a:ln w="25400" algn="ctr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9256" name="Object 40">
            <a:extLst>
              <a:ext uri="{FF2B5EF4-FFF2-40B4-BE49-F238E27FC236}">
                <a16:creationId xmlns:a16="http://schemas.microsoft.com/office/drawing/2014/main" id="{2B3E09D1-03FA-464C-822D-EFA7F5680E3C}"/>
              </a:ext>
            </a:extLst>
          </p:cNvPr>
          <p:cNvGraphicFramePr>
            <a:graphicFrameLocks/>
          </p:cNvGraphicFramePr>
          <p:nvPr/>
        </p:nvGraphicFramePr>
        <p:xfrm>
          <a:off x="5075238" y="5018088"/>
          <a:ext cx="40671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726920" imgH="469800" progId="Equation.2">
                  <p:embed/>
                </p:oleObj>
              </mc:Choice>
              <mc:Fallback>
                <p:oleObj name="Formel" r:id="rId6" imgW="1726920" imgH="469800" progId="Equation.2">
                  <p:embed/>
                  <p:pic>
                    <p:nvPicPr>
                      <p:cNvPr id="0" name="Object 4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5018088"/>
                        <a:ext cx="406717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9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9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9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utoUpdateAnimBg="0"/>
      <p:bldP spid="9234" grpId="0" build="p" autoUpdateAnimBg="0"/>
      <p:bldP spid="9236" grpId="0" autoUpdateAnimBg="0"/>
      <p:bldP spid="9239" grpId="0" build="p" autoUpdateAnimBg="0"/>
      <p:bldP spid="9242" grpId="0" animBg="1"/>
      <p:bldP spid="92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3" name="Group 3">
            <a:extLst>
              <a:ext uri="{FF2B5EF4-FFF2-40B4-BE49-F238E27FC236}">
                <a16:creationId xmlns:a16="http://schemas.microsoft.com/office/drawing/2014/main" id="{80090BE9-E02A-4179-8BA2-E3B342ECF8D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524000"/>
            <a:ext cx="4572000" cy="3733800"/>
            <a:chOff x="1200" y="960"/>
            <a:chExt cx="2880" cy="2352"/>
          </a:xfrm>
        </p:grpSpPr>
        <p:sp>
          <p:nvSpPr>
            <p:cNvPr id="15365" name="Gerade Verbindung 10240">
              <a:extLst>
                <a:ext uri="{FF2B5EF4-FFF2-40B4-BE49-F238E27FC236}">
                  <a16:creationId xmlns:a16="http://schemas.microsoft.com/office/drawing/2014/main" id="{AC99D66C-47CD-4D8F-B0A5-9602085B44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960"/>
              <a:ext cx="0" cy="2352"/>
            </a:xfrm>
            <a:prstGeom prst="line">
              <a:avLst/>
            </a:prstGeom>
            <a:noFill/>
            <a:ln w="25400" algn="ctr">
              <a:solidFill>
                <a:srgbClr val="FF6699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6" name="Gerade Verbindung 10241">
              <a:extLst>
                <a:ext uri="{FF2B5EF4-FFF2-40B4-BE49-F238E27FC236}">
                  <a16:creationId xmlns:a16="http://schemas.microsoft.com/office/drawing/2014/main" id="{40A26D11-9C5F-42A2-BCD9-3919D80DE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312"/>
              <a:ext cx="2880" cy="0"/>
            </a:xfrm>
            <a:prstGeom prst="line">
              <a:avLst/>
            </a:prstGeom>
            <a:noFill/>
            <a:ln w="25400" algn="ctr">
              <a:solidFill>
                <a:srgbClr val="FF6699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44" name="Gerade Verbindung 10243">
            <a:extLst>
              <a:ext uri="{FF2B5EF4-FFF2-40B4-BE49-F238E27FC236}">
                <a16:creationId xmlns:a16="http://schemas.microsoft.com/office/drawing/2014/main" id="{FEDFE648-F23D-49AD-BAEA-C004ECBD5D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438400"/>
            <a:ext cx="3733800" cy="2819400"/>
          </a:xfrm>
          <a:prstGeom prst="line">
            <a:avLst/>
          </a:prstGeom>
          <a:noFill/>
          <a:ln w="25400" algn="ctr">
            <a:solidFill>
              <a:srgbClr val="CCFF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5" name="Rechteck 10244">
            <a:extLst>
              <a:ext uri="{FF2B5EF4-FFF2-40B4-BE49-F238E27FC236}">
                <a16:creationId xmlns:a16="http://schemas.microsoft.com/office/drawing/2014/main" id="{798C44FB-773B-4FE4-83E9-535A9DB52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057400"/>
            <a:ext cx="7772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</a:rPr>
              <a:t>Schub-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</a:rPr>
              <a:t>spannung </a:t>
            </a:r>
            <a:r>
              <a:rPr lang="de-DE" altLang="de-DE">
                <a:solidFill>
                  <a:schemeClr val="tx2"/>
                </a:solidFill>
                <a:latin typeface="Symbol" panose="05050102010706020507" pitchFamily="18" charset="2"/>
              </a:rPr>
              <a:t>t</a:t>
            </a: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latin typeface="Symbol" panose="05050102010706020507" pitchFamily="18" charset="2"/>
              </a:rPr>
              <a:t>				   a</a:t>
            </a: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</a:rPr>
              <a:t>			Geschwindigkeitsgefälle D</a:t>
            </a:r>
          </a:p>
        </p:txBody>
      </p:sp>
      <p:sp>
        <p:nvSpPr>
          <p:cNvPr id="10246" name="Form 10245">
            <a:extLst>
              <a:ext uri="{FF2B5EF4-FFF2-40B4-BE49-F238E27FC236}">
                <a16:creationId xmlns:a16="http://schemas.microsoft.com/office/drawing/2014/main" id="{B63FB8D1-8FD0-4CD5-A393-CAD4B8525D4B}"/>
              </a:ext>
            </a:extLst>
          </p:cNvPr>
          <p:cNvSpPr>
            <a:spLocks/>
          </p:cNvSpPr>
          <p:nvPr/>
        </p:nvSpPr>
        <p:spPr bwMode="auto">
          <a:xfrm>
            <a:off x="3351213" y="4191000"/>
            <a:ext cx="763587" cy="1066800"/>
          </a:xfrm>
          <a:custGeom>
            <a:avLst/>
            <a:gdLst>
              <a:gd name="T0" fmla="*/ 0 w 21645"/>
              <a:gd name="T1" fmla="*/ 0 h 21600"/>
              <a:gd name="T2" fmla="*/ 763587 w 21645"/>
              <a:gd name="T3" fmla="*/ 1066800 h 21600"/>
              <a:gd name="T4" fmla="*/ 1587 w 21645"/>
              <a:gd name="T5" fmla="*/ 1066800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0 w 21645"/>
              <a:gd name="T12" fmla="*/ 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 algn="ctr">
            <a:solidFill>
              <a:srgbClr val="DEFFFF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2" name="Group 3">
            <a:extLst>
              <a:ext uri="{FF2B5EF4-FFF2-40B4-BE49-F238E27FC236}">
                <a16:creationId xmlns:a16="http://schemas.microsoft.com/office/drawing/2014/main" id="{560BAB4E-563D-4B04-B713-1019EDB6C0D9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1409700"/>
            <a:ext cx="4953000" cy="4038600"/>
            <a:chOff x="1320" y="888"/>
            <a:chExt cx="3120" cy="2544"/>
          </a:xfrm>
        </p:grpSpPr>
        <p:sp>
          <p:nvSpPr>
            <p:cNvPr id="16391" name="Gerade Verbindung 11264">
              <a:extLst>
                <a:ext uri="{FF2B5EF4-FFF2-40B4-BE49-F238E27FC236}">
                  <a16:creationId xmlns:a16="http://schemas.microsoft.com/office/drawing/2014/main" id="{CF261A16-838F-4CA2-A91D-0E41F2913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888"/>
              <a:ext cx="0" cy="2544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2" name="Gerade Verbindung 11265">
              <a:extLst>
                <a:ext uri="{FF2B5EF4-FFF2-40B4-BE49-F238E27FC236}">
                  <a16:creationId xmlns:a16="http://schemas.microsoft.com/office/drawing/2014/main" id="{CCA508FF-3925-4377-AA5A-E906A06A5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" y="3408"/>
              <a:ext cx="3120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68" name="Rechteck 11267">
            <a:extLst>
              <a:ext uri="{FF2B5EF4-FFF2-40B4-BE49-F238E27FC236}">
                <a16:creationId xmlns:a16="http://schemas.microsoft.com/office/drawing/2014/main" id="{F71D45BA-731C-4359-8C69-9A66864AF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447800"/>
            <a:ext cx="7086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Symbol" panose="05050102010706020507" pitchFamily="18" charset="2"/>
              </a:rPr>
              <a:t>   </a:t>
            </a:r>
            <a:r>
              <a:rPr lang="de-DE" altLang="de-DE">
                <a:solidFill>
                  <a:schemeClr val="tx2"/>
                </a:solidFill>
                <a:latin typeface="Symbol" panose="05050102010706020507" pitchFamily="18" charset="2"/>
              </a:rPr>
              <a:t>h</a:t>
            </a: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latin typeface="Symbol" panose="05050102010706020507" pitchFamily="18" charset="2"/>
              </a:rPr>
              <a:t>					</a:t>
            </a:r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</a:rPr>
              <a:t>T</a:t>
            </a:r>
          </a:p>
        </p:txBody>
      </p:sp>
      <p:grpSp>
        <p:nvGrpSpPr>
          <p:cNvPr id="11868" name="Group 7">
            <a:extLst>
              <a:ext uri="{FF2B5EF4-FFF2-40B4-BE49-F238E27FC236}">
                <a16:creationId xmlns:a16="http://schemas.microsoft.com/office/drawing/2014/main" id="{E24CB014-0199-46E2-92B3-15EDC414FFD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905000"/>
            <a:ext cx="4267200" cy="2362200"/>
            <a:chOff x="1728" y="1200"/>
            <a:chExt cx="2688" cy="1488"/>
          </a:xfrm>
        </p:grpSpPr>
        <p:sp>
          <p:nvSpPr>
            <p:cNvPr id="16389" name="Form 11268">
              <a:extLst>
                <a:ext uri="{FF2B5EF4-FFF2-40B4-BE49-F238E27FC236}">
                  <a16:creationId xmlns:a16="http://schemas.microsoft.com/office/drawing/2014/main" id="{D6EC0D50-502B-49FF-AF5A-9C3C9E986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200"/>
              <a:ext cx="2448" cy="1152"/>
            </a:xfrm>
            <a:custGeom>
              <a:avLst/>
              <a:gdLst>
                <a:gd name="T0" fmla="*/ 0 w 21600"/>
                <a:gd name="T1" fmla="*/ 1152 h 21600"/>
                <a:gd name="T2" fmla="*/ 2447 w 21600"/>
                <a:gd name="T3" fmla="*/ 0 h 21600"/>
                <a:gd name="T4" fmla="*/ 2448 w 21600"/>
                <a:gd name="T5" fmla="*/ 115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4"/>
                    <a:pt x="9665" y="4"/>
                    <a:pt x="2159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6390" name="Form 11269">
              <a:extLst>
                <a:ext uri="{FF2B5EF4-FFF2-40B4-BE49-F238E27FC236}">
                  <a16:creationId xmlns:a16="http://schemas.microsoft.com/office/drawing/2014/main" id="{04896DF8-EAD2-4798-A0F9-0DAB3EB07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248"/>
              <a:ext cx="2592" cy="1440"/>
            </a:xfrm>
            <a:custGeom>
              <a:avLst/>
              <a:gdLst>
                <a:gd name="T0" fmla="*/ 2592 w 21600"/>
                <a:gd name="T1" fmla="*/ 1440 h 21600"/>
                <a:gd name="T2" fmla="*/ 0 w 21600"/>
                <a:gd name="T3" fmla="*/ 0 h 21600"/>
                <a:gd name="T4" fmla="*/ 2592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 algn="ctr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1272" name="Rechteck 11271">
            <a:extLst>
              <a:ext uri="{FF2B5EF4-FFF2-40B4-BE49-F238E27FC236}">
                <a16:creationId xmlns:a16="http://schemas.microsoft.com/office/drawing/2014/main" id="{D82BFC97-2F08-4AFA-8D44-89E5FD6B8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143000"/>
            <a:ext cx="1676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Gase</a:t>
            </a:r>
          </a:p>
          <a:p>
            <a:pPr>
              <a:spcBef>
                <a:spcPct val="50000"/>
              </a:spcBef>
            </a:pPr>
            <a:endParaRPr lang="de-DE" altLang="de-DE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de-DE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de-DE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Flüssigkeit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2289">
            <a:extLst>
              <a:ext uri="{FF2B5EF4-FFF2-40B4-BE49-F238E27FC236}">
                <a16:creationId xmlns:a16="http://schemas.microsoft.com/office/drawing/2014/main" id="{C51DFC4C-8EE9-4E0A-B2FA-3AE29F6A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1758950"/>
            <a:ext cx="9129713" cy="3568700"/>
          </a:xfrm>
          <a:prstGeom prst="rect">
            <a:avLst/>
          </a:prstGeom>
          <a:pattFill prst="pct25">
            <a:fgClr>
              <a:schemeClr val="hlink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12291" name="Form 12290">
            <a:extLst>
              <a:ext uri="{FF2B5EF4-FFF2-40B4-BE49-F238E27FC236}">
                <a16:creationId xmlns:a16="http://schemas.microsoft.com/office/drawing/2014/main" id="{8C59210B-DDC8-4706-BB23-2EAE85D75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Kinematische Viskosität</a:t>
            </a:r>
          </a:p>
        </p:txBody>
      </p:sp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05562EA8-CFF2-4CE3-B834-4C740109D1F6}"/>
              </a:ext>
            </a:extLst>
          </p:cNvPr>
          <p:cNvGraphicFramePr>
            <a:graphicFrameLocks/>
          </p:cNvGraphicFramePr>
          <p:nvPr/>
        </p:nvGraphicFramePr>
        <p:xfrm>
          <a:off x="0" y="1822450"/>
          <a:ext cx="9142413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511280" imgH="533160" progId="Equation.2">
                  <p:embed/>
                </p:oleObj>
              </mc:Choice>
              <mc:Fallback>
                <p:oleObj name="Formel" r:id="rId5" imgW="1511280" imgH="53316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2450"/>
                        <a:ext cx="9142413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theme/theme1.xml><?xml version="1.0" encoding="utf-8"?>
<a:theme xmlns:a="http://schemas.openxmlformats.org/drawingml/2006/main" name="Blauer Bogen">
  <a:themeElements>
    <a:clrScheme name="Blauer Bogen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Blauer Boge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Blauer Bogen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er Bogen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er Boge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er Bogen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er Bogen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C:\MSOffice\Vorlagen\Präsentationslayouts\Blauer Bogen.pot</Template>
  <TotalTime>0</TotalTime>
  <Words>1363</Words>
  <Application>Microsoft Office PowerPoint</Application>
  <PresentationFormat>Bildschirmpräsentation (4:3)</PresentationFormat>
  <Paragraphs>245</Paragraphs>
  <Slides>43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2" baseType="lpstr">
      <vt:lpstr>Amaze</vt:lpstr>
      <vt:lpstr>Arial</vt:lpstr>
      <vt:lpstr>Calibri</vt:lpstr>
      <vt:lpstr>Liberate</vt:lpstr>
      <vt:lpstr>Monotype Sorts</vt:lpstr>
      <vt:lpstr>Symbol</vt:lpstr>
      <vt:lpstr>Times New Roman</vt:lpstr>
      <vt:lpstr>Blauer Bogen</vt:lpstr>
      <vt:lpstr>Formel</vt:lpstr>
      <vt:lpstr>Strömungslehre Formelsammlung</vt:lpstr>
      <vt:lpstr>Eigenschaften von Fluiden</vt:lpstr>
      <vt:lpstr>Schallgeschwindigkeit</vt:lpstr>
      <vt:lpstr>PowerPoint-Präsentation</vt:lpstr>
      <vt:lpstr>dynamische Viskosität</vt:lpstr>
      <vt:lpstr>PowerPoint-Präsentation</vt:lpstr>
      <vt:lpstr>PowerPoint-Präsentation</vt:lpstr>
      <vt:lpstr>PowerPoint-Präsentation</vt:lpstr>
      <vt:lpstr>Kinematische Viskosität</vt:lpstr>
      <vt:lpstr>Nict newtonsche Fluide</vt:lpstr>
      <vt:lpstr>2. Hydrostatik / Aerostatik</vt:lpstr>
      <vt:lpstr>Freie Oberfläche</vt:lpstr>
      <vt:lpstr>PowerPoint-Präsentation</vt:lpstr>
      <vt:lpstr>2.2. Hydrostatischer Druck</vt:lpstr>
      <vt:lpstr>2.1. Grundbegriffe</vt:lpstr>
      <vt:lpstr>PowerPoint-Präsentation</vt:lpstr>
      <vt:lpstr>PowerPoint-Präsentation</vt:lpstr>
      <vt:lpstr>PowerPoint-Präsentation</vt:lpstr>
      <vt:lpstr>2.2.2. Druckerzeugung</vt:lpstr>
      <vt:lpstr>Anwendungsfall :  hydraulische Presse</vt:lpstr>
      <vt:lpstr>Kolbendruck</vt:lpstr>
      <vt:lpstr>hydraulische Presse und PASCAL ‘sches Gesetz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kommunizierende Gefäße</vt:lpstr>
      <vt:lpstr>Anwendungen</vt:lpstr>
      <vt:lpstr>2.3. Druckkräfte</vt:lpstr>
      <vt:lpstr>Druckkräfte gegen die gekrümmte Wand</vt:lpstr>
      <vt:lpstr>Druckkräfte bei Wirkung des Schweredrucks</vt:lpstr>
      <vt:lpstr>PowerPoint-Präsentation</vt:lpstr>
      <vt:lpstr>PowerPoint-Präsentation</vt:lpstr>
      <vt:lpstr>2.4. Auftrieb</vt:lpstr>
      <vt:lpstr>2.4.1. statischer Auftrieb</vt:lpstr>
      <vt:lpstr>PowerPoint-Präsentation</vt:lpstr>
      <vt:lpstr>PowerPoint-Präsentation</vt:lpstr>
      <vt:lpstr>2.4.2. Stabilität schwimmender Körper</vt:lpstr>
      <vt:lpstr>PowerPoint-Präsentation</vt:lpstr>
      <vt:lpstr>Schwebelage</vt:lpstr>
      <vt:lpstr>2.4.3. thermischer Auftrieb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Strömungslehre Formelsammlung</dc:title>
  <dc:creator>Alexander Voigts</dc:creator>
  <cp:lastModifiedBy>Alexander Voigts</cp:lastModifiedBy>
  <cp:revision>40</cp:revision>
  <dcterms:created xsi:type="dcterms:W3CDTF">1995-05-28T16:28:04Z</dcterms:created>
  <dcterms:modified xsi:type="dcterms:W3CDTF">2024-02-08T21:19:23Z</dcterms:modified>
</cp:coreProperties>
</file>